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42" d="100"/>
          <a:sy n="42" d="100"/>
        </p:scale>
        <p:origin x="54" y="6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C81C8-226D-4310-8F69-BB37858B3B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6AF836BC-6002-4952-AEFA-D75C3B4EAC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75421632-CA3E-4FFD-B4BD-BAF5D9E15B26}"/>
              </a:ext>
            </a:extLst>
          </p:cNvPr>
          <p:cNvSpPr>
            <a:spLocks noGrp="1"/>
          </p:cNvSpPr>
          <p:nvPr>
            <p:ph type="dt" sz="half" idx="10"/>
          </p:nvPr>
        </p:nvSpPr>
        <p:spPr/>
        <p:txBody>
          <a:bodyPr/>
          <a:lstStyle/>
          <a:p>
            <a:fld id="{27C6E1E1-CBE9-478B-9350-0F7930B4723D}" type="datetimeFigureOut">
              <a:rPr lang="en-IN" smtClean="0"/>
              <a:t>07-10-2025</a:t>
            </a:fld>
            <a:endParaRPr lang="en-IN"/>
          </a:p>
        </p:txBody>
      </p:sp>
      <p:sp>
        <p:nvSpPr>
          <p:cNvPr id="5" name="Footer Placeholder 4">
            <a:extLst>
              <a:ext uri="{FF2B5EF4-FFF2-40B4-BE49-F238E27FC236}">
                <a16:creationId xmlns:a16="http://schemas.microsoft.com/office/drawing/2014/main" id="{A4DE998B-A0BF-4B45-852A-31FCE972EA2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93109DC-24FE-480D-9DB9-79F790DBA8A3}"/>
              </a:ext>
            </a:extLst>
          </p:cNvPr>
          <p:cNvSpPr>
            <a:spLocks noGrp="1"/>
          </p:cNvSpPr>
          <p:nvPr>
            <p:ph type="sldNum" sz="quarter" idx="12"/>
          </p:nvPr>
        </p:nvSpPr>
        <p:spPr/>
        <p:txBody>
          <a:bodyPr/>
          <a:lstStyle/>
          <a:p>
            <a:fld id="{F53D4988-41B1-45E4-BB1F-9B9851BEA6C4}" type="slidenum">
              <a:rPr lang="en-IN" smtClean="0"/>
              <a:t>‹#›</a:t>
            </a:fld>
            <a:endParaRPr lang="en-IN"/>
          </a:p>
        </p:txBody>
      </p:sp>
    </p:spTree>
    <p:extLst>
      <p:ext uri="{BB962C8B-B14F-4D97-AF65-F5344CB8AC3E}">
        <p14:creationId xmlns:p14="http://schemas.microsoft.com/office/powerpoint/2010/main" val="14486891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64EB7-42BA-4884-B87A-070879E6DE3E}"/>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F2310D6C-9724-482E-8AE8-5EC68063801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1A0E7FE-3BF0-4888-BDB8-90453F25A053}"/>
              </a:ext>
            </a:extLst>
          </p:cNvPr>
          <p:cNvSpPr>
            <a:spLocks noGrp="1"/>
          </p:cNvSpPr>
          <p:nvPr>
            <p:ph type="dt" sz="half" idx="10"/>
          </p:nvPr>
        </p:nvSpPr>
        <p:spPr/>
        <p:txBody>
          <a:bodyPr/>
          <a:lstStyle/>
          <a:p>
            <a:fld id="{27C6E1E1-CBE9-478B-9350-0F7930B4723D}" type="datetimeFigureOut">
              <a:rPr lang="en-IN" smtClean="0"/>
              <a:t>07-10-2025</a:t>
            </a:fld>
            <a:endParaRPr lang="en-IN"/>
          </a:p>
        </p:txBody>
      </p:sp>
      <p:sp>
        <p:nvSpPr>
          <p:cNvPr id="5" name="Footer Placeholder 4">
            <a:extLst>
              <a:ext uri="{FF2B5EF4-FFF2-40B4-BE49-F238E27FC236}">
                <a16:creationId xmlns:a16="http://schemas.microsoft.com/office/drawing/2014/main" id="{712C3822-FD40-4198-BC77-A3FCE4C1C2C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599D86D-827E-458A-A5FF-6A3A376D9D3B}"/>
              </a:ext>
            </a:extLst>
          </p:cNvPr>
          <p:cNvSpPr>
            <a:spLocks noGrp="1"/>
          </p:cNvSpPr>
          <p:nvPr>
            <p:ph type="sldNum" sz="quarter" idx="12"/>
          </p:nvPr>
        </p:nvSpPr>
        <p:spPr/>
        <p:txBody>
          <a:bodyPr/>
          <a:lstStyle/>
          <a:p>
            <a:fld id="{F53D4988-41B1-45E4-BB1F-9B9851BEA6C4}" type="slidenum">
              <a:rPr lang="en-IN" smtClean="0"/>
              <a:t>‹#›</a:t>
            </a:fld>
            <a:endParaRPr lang="en-IN"/>
          </a:p>
        </p:txBody>
      </p:sp>
    </p:spTree>
    <p:extLst>
      <p:ext uri="{BB962C8B-B14F-4D97-AF65-F5344CB8AC3E}">
        <p14:creationId xmlns:p14="http://schemas.microsoft.com/office/powerpoint/2010/main" val="1188609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4F8A6A-7927-402E-87BE-331388C81E0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ECFE2F38-BA8E-497A-AD2D-A6BFE41D650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18F8433-FE5B-46D8-B9F8-747438165738}"/>
              </a:ext>
            </a:extLst>
          </p:cNvPr>
          <p:cNvSpPr>
            <a:spLocks noGrp="1"/>
          </p:cNvSpPr>
          <p:nvPr>
            <p:ph type="dt" sz="half" idx="10"/>
          </p:nvPr>
        </p:nvSpPr>
        <p:spPr/>
        <p:txBody>
          <a:bodyPr/>
          <a:lstStyle/>
          <a:p>
            <a:fld id="{27C6E1E1-CBE9-478B-9350-0F7930B4723D}" type="datetimeFigureOut">
              <a:rPr lang="en-IN" smtClean="0"/>
              <a:t>07-10-2025</a:t>
            </a:fld>
            <a:endParaRPr lang="en-IN"/>
          </a:p>
        </p:txBody>
      </p:sp>
      <p:sp>
        <p:nvSpPr>
          <p:cNvPr id="5" name="Footer Placeholder 4">
            <a:extLst>
              <a:ext uri="{FF2B5EF4-FFF2-40B4-BE49-F238E27FC236}">
                <a16:creationId xmlns:a16="http://schemas.microsoft.com/office/drawing/2014/main" id="{8904C691-F55A-42E3-8873-FCE643C12DA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88522AB-5385-4F04-9CEE-436042FE0D6C}"/>
              </a:ext>
            </a:extLst>
          </p:cNvPr>
          <p:cNvSpPr>
            <a:spLocks noGrp="1"/>
          </p:cNvSpPr>
          <p:nvPr>
            <p:ph type="sldNum" sz="quarter" idx="12"/>
          </p:nvPr>
        </p:nvSpPr>
        <p:spPr/>
        <p:txBody>
          <a:bodyPr/>
          <a:lstStyle/>
          <a:p>
            <a:fld id="{F53D4988-41B1-45E4-BB1F-9B9851BEA6C4}" type="slidenum">
              <a:rPr lang="en-IN" smtClean="0"/>
              <a:t>‹#›</a:t>
            </a:fld>
            <a:endParaRPr lang="en-IN"/>
          </a:p>
        </p:txBody>
      </p:sp>
    </p:spTree>
    <p:extLst>
      <p:ext uri="{BB962C8B-B14F-4D97-AF65-F5344CB8AC3E}">
        <p14:creationId xmlns:p14="http://schemas.microsoft.com/office/powerpoint/2010/main" val="1402248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E10DF-882F-4972-AD3F-9C3F2401BA7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4DB6531-9EAD-43E6-8FCC-EB01966165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48972B4-35B7-4A43-B81E-8D12BFE453D9}"/>
              </a:ext>
            </a:extLst>
          </p:cNvPr>
          <p:cNvSpPr>
            <a:spLocks noGrp="1"/>
          </p:cNvSpPr>
          <p:nvPr>
            <p:ph type="dt" sz="half" idx="10"/>
          </p:nvPr>
        </p:nvSpPr>
        <p:spPr/>
        <p:txBody>
          <a:bodyPr/>
          <a:lstStyle/>
          <a:p>
            <a:fld id="{27C6E1E1-CBE9-478B-9350-0F7930B4723D}" type="datetimeFigureOut">
              <a:rPr lang="en-IN" smtClean="0"/>
              <a:t>07-10-2025</a:t>
            </a:fld>
            <a:endParaRPr lang="en-IN"/>
          </a:p>
        </p:txBody>
      </p:sp>
      <p:sp>
        <p:nvSpPr>
          <p:cNvPr id="5" name="Footer Placeholder 4">
            <a:extLst>
              <a:ext uri="{FF2B5EF4-FFF2-40B4-BE49-F238E27FC236}">
                <a16:creationId xmlns:a16="http://schemas.microsoft.com/office/drawing/2014/main" id="{65B59FE1-B8CB-46B3-B37B-2627C9AF945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40FA52E-32CF-4001-AE99-064696FCC4BB}"/>
              </a:ext>
            </a:extLst>
          </p:cNvPr>
          <p:cNvSpPr>
            <a:spLocks noGrp="1"/>
          </p:cNvSpPr>
          <p:nvPr>
            <p:ph type="sldNum" sz="quarter" idx="12"/>
          </p:nvPr>
        </p:nvSpPr>
        <p:spPr/>
        <p:txBody>
          <a:bodyPr/>
          <a:lstStyle/>
          <a:p>
            <a:fld id="{F53D4988-41B1-45E4-BB1F-9B9851BEA6C4}" type="slidenum">
              <a:rPr lang="en-IN" smtClean="0"/>
              <a:t>‹#›</a:t>
            </a:fld>
            <a:endParaRPr lang="en-IN"/>
          </a:p>
        </p:txBody>
      </p:sp>
    </p:spTree>
    <p:extLst>
      <p:ext uri="{BB962C8B-B14F-4D97-AF65-F5344CB8AC3E}">
        <p14:creationId xmlns:p14="http://schemas.microsoft.com/office/powerpoint/2010/main" val="1699326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CD97F-4B4A-4DF0-A523-0B477D23B4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B6CD2F27-876A-4006-9EDE-01FA03D3C9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C4FB517-0190-4FBD-80F9-A233EB428A84}"/>
              </a:ext>
            </a:extLst>
          </p:cNvPr>
          <p:cNvSpPr>
            <a:spLocks noGrp="1"/>
          </p:cNvSpPr>
          <p:nvPr>
            <p:ph type="dt" sz="half" idx="10"/>
          </p:nvPr>
        </p:nvSpPr>
        <p:spPr/>
        <p:txBody>
          <a:bodyPr/>
          <a:lstStyle/>
          <a:p>
            <a:fld id="{27C6E1E1-CBE9-478B-9350-0F7930B4723D}" type="datetimeFigureOut">
              <a:rPr lang="en-IN" smtClean="0"/>
              <a:t>07-10-2025</a:t>
            </a:fld>
            <a:endParaRPr lang="en-IN"/>
          </a:p>
        </p:txBody>
      </p:sp>
      <p:sp>
        <p:nvSpPr>
          <p:cNvPr id="5" name="Footer Placeholder 4">
            <a:extLst>
              <a:ext uri="{FF2B5EF4-FFF2-40B4-BE49-F238E27FC236}">
                <a16:creationId xmlns:a16="http://schemas.microsoft.com/office/drawing/2014/main" id="{A3B8680D-4A57-4BC9-9FFC-4C9C4308A1B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9A7C285-81F4-469A-95A5-DBC08974B973}"/>
              </a:ext>
            </a:extLst>
          </p:cNvPr>
          <p:cNvSpPr>
            <a:spLocks noGrp="1"/>
          </p:cNvSpPr>
          <p:nvPr>
            <p:ph type="sldNum" sz="quarter" idx="12"/>
          </p:nvPr>
        </p:nvSpPr>
        <p:spPr/>
        <p:txBody>
          <a:bodyPr/>
          <a:lstStyle/>
          <a:p>
            <a:fld id="{F53D4988-41B1-45E4-BB1F-9B9851BEA6C4}" type="slidenum">
              <a:rPr lang="en-IN" smtClean="0"/>
              <a:t>‹#›</a:t>
            </a:fld>
            <a:endParaRPr lang="en-IN"/>
          </a:p>
        </p:txBody>
      </p:sp>
    </p:spTree>
    <p:extLst>
      <p:ext uri="{BB962C8B-B14F-4D97-AF65-F5344CB8AC3E}">
        <p14:creationId xmlns:p14="http://schemas.microsoft.com/office/powerpoint/2010/main" val="1175798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2BDB1-3D8D-4EC2-89C8-814652AC54C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ED785F44-2278-4488-A1A3-F6F28C0CA70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F1D310BB-819F-4486-8E54-83D8B0AD4D6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F50B9932-6354-4B9A-B9C4-D64FEE8867E0}"/>
              </a:ext>
            </a:extLst>
          </p:cNvPr>
          <p:cNvSpPr>
            <a:spLocks noGrp="1"/>
          </p:cNvSpPr>
          <p:nvPr>
            <p:ph type="dt" sz="half" idx="10"/>
          </p:nvPr>
        </p:nvSpPr>
        <p:spPr/>
        <p:txBody>
          <a:bodyPr/>
          <a:lstStyle/>
          <a:p>
            <a:fld id="{27C6E1E1-CBE9-478B-9350-0F7930B4723D}" type="datetimeFigureOut">
              <a:rPr lang="en-IN" smtClean="0"/>
              <a:t>07-10-2025</a:t>
            </a:fld>
            <a:endParaRPr lang="en-IN"/>
          </a:p>
        </p:txBody>
      </p:sp>
      <p:sp>
        <p:nvSpPr>
          <p:cNvPr id="6" name="Footer Placeholder 5">
            <a:extLst>
              <a:ext uri="{FF2B5EF4-FFF2-40B4-BE49-F238E27FC236}">
                <a16:creationId xmlns:a16="http://schemas.microsoft.com/office/drawing/2014/main" id="{2FCA38CB-4779-4406-8F71-D7F7B79273CE}"/>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7042B9B-416A-444F-8A94-0CCCC29843CE}"/>
              </a:ext>
            </a:extLst>
          </p:cNvPr>
          <p:cNvSpPr>
            <a:spLocks noGrp="1"/>
          </p:cNvSpPr>
          <p:nvPr>
            <p:ph type="sldNum" sz="quarter" idx="12"/>
          </p:nvPr>
        </p:nvSpPr>
        <p:spPr/>
        <p:txBody>
          <a:bodyPr/>
          <a:lstStyle/>
          <a:p>
            <a:fld id="{F53D4988-41B1-45E4-BB1F-9B9851BEA6C4}" type="slidenum">
              <a:rPr lang="en-IN" smtClean="0"/>
              <a:t>‹#›</a:t>
            </a:fld>
            <a:endParaRPr lang="en-IN"/>
          </a:p>
        </p:txBody>
      </p:sp>
    </p:spTree>
    <p:extLst>
      <p:ext uri="{BB962C8B-B14F-4D97-AF65-F5344CB8AC3E}">
        <p14:creationId xmlns:p14="http://schemas.microsoft.com/office/powerpoint/2010/main" val="3600442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7DEB8-1A6F-4663-93C8-8B76488479A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82DB2FE9-1874-4CE3-9E0D-F718946E2A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65BB3AC-74D0-4000-BD4B-34F3EE13DFA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2774CC8-6E01-4803-BD0F-08F41603C3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C3908E-F27B-4493-9E21-20A1FBEB8AA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712C7D17-447F-4175-B690-E20384DC384B}"/>
              </a:ext>
            </a:extLst>
          </p:cNvPr>
          <p:cNvSpPr>
            <a:spLocks noGrp="1"/>
          </p:cNvSpPr>
          <p:nvPr>
            <p:ph type="dt" sz="half" idx="10"/>
          </p:nvPr>
        </p:nvSpPr>
        <p:spPr/>
        <p:txBody>
          <a:bodyPr/>
          <a:lstStyle/>
          <a:p>
            <a:fld id="{27C6E1E1-CBE9-478B-9350-0F7930B4723D}" type="datetimeFigureOut">
              <a:rPr lang="en-IN" smtClean="0"/>
              <a:t>07-10-2025</a:t>
            </a:fld>
            <a:endParaRPr lang="en-IN"/>
          </a:p>
        </p:txBody>
      </p:sp>
      <p:sp>
        <p:nvSpPr>
          <p:cNvPr id="8" name="Footer Placeholder 7">
            <a:extLst>
              <a:ext uri="{FF2B5EF4-FFF2-40B4-BE49-F238E27FC236}">
                <a16:creationId xmlns:a16="http://schemas.microsoft.com/office/drawing/2014/main" id="{5BF91414-E0E5-4170-96A7-07D03A198BF7}"/>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B8D5469D-BF82-40F0-9D57-6260A9EF44F0}"/>
              </a:ext>
            </a:extLst>
          </p:cNvPr>
          <p:cNvSpPr>
            <a:spLocks noGrp="1"/>
          </p:cNvSpPr>
          <p:nvPr>
            <p:ph type="sldNum" sz="quarter" idx="12"/>
          </p:nvPr>
        </p:nvSpPr>
        <p:spPr/>
        <p:txBody>
          <a:bodyPr/>
          <a:lstStyle/>
          <a:p>
            <a:fld id="{F53D4988-41B1-45E4-BB1F-9B9851BEA6C4}" type="slidenum">
              <a:rPr lang="en-IN" smtClean="0"/>
              <a:t>‹#›</a:t>
            </a:fld>
            <a:endParaRPr lang="en-IN"/>
          </a:p>
        </p:txBody>
      </p:sp>
    </p:spTree>
    <p:extLst>
      <p:ext uri="{BB962C8B-B14F-4D97-AF65-F5344CB8AC3E}">
        <p14:creationId xmlns:p14="http://schemas.microsoft.com/office/powerpoint/2010/main" val="4153709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9FAE0-452F-46ED-BA34-C44BA1DFD035}"/>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DE93024E-DF13-4689-908A-1C4DCDE620DD}"/>
              </a:ext>
            </a:extLst>
          </p:cNvPr>
          <p:cNvSpPr>
            <a:spLocks noGrp="1"/>
          </p:cNvSpPr>
          <p:nvPr>
            <p:ph type="dt" sz="half" idx="10"/>
          </p:nvPr>
        </p:nvSpPr>
        <p:spPr/>
        <p:txBody>
          <a:bodyPr/>
          <a:lstStyle/>
          <a:p>
            <a:fld id="{27C6E1E1-CBE9-478B-9350-0F7930B4723D}" type="datetimeFigureOut">
              <a:rPr lang="en-IN" smtClean="0"/>
              <a:t>07-10-2025</a:t>
            </a:fld>
            <a:endParaRPr lang="en-IN"/>
          </a:p>
        </p:txBody>
      </p:sp>
      <p:sp>
        <p:nvSpPr>
          <p:cNvPr id="4" name="Footer Placeholder 3">
            <a:extLst>
              <a:ext uri="{FF2B5EF4-FFF2-40B4-BE49-F238E27FC236}">
                <a16:creationId xmlns:a16="http://schemas.microsoft.com/office/drawing/2014/main" id="{67DC496E-5E82-492D-978B-AD6BC1145DE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6B358884-31E5-43A8-88DC-C6186A69D276}"/>
              </a:ext>
            </a:extLst>
          </p:cNvPr>
          <p:cNvSpPr>
            <a:spLocks noGrp="1"/>
          </p:cNvSpPr>
          <p:nvPr>
            <p:ph type="sldNum" sz="quarter" idx="12"/>
          </p:nvPr>
        </p:nvSpPr>
        <p:spPr/>
        <p:txBody>
          <a:bodyPr/>
          <a:lstStyle/>
          <a:p>
            <a:fld id="{F53D4988-41B1-45E4-BB1F-9B9851BEA6C4}" type="slidenum">
              <a:rPr lang="en-IN" smtClean="0"/>
              <a:t>‹#›</a:t>
            </a:fld>
            <a:endParaRPr lang="en-IN"/>
          </a:p>
        </p:txBody>
      </p:sp>
    </p:spTree>
    <p:extLst>
      <p:ext uri="{BB962C8B-B14F-4D97-AF65-F5344CB8AC3E}">
        <p14:creationId xmlns:p14="http://schemas.microsoft.com/office/powerpoint/2010/main" val="3466236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0AFE8F-8A59-4C78-87B4-534421E4A280}"/>
              </a:ext>
            </a:extLst>
          </p:cNvPr>
          <p:cNvSpPr>
            <a:spLocks noGrp="1"/>
          </p:cNvSpPr>
          <p:nvPr>
            <p:ph type="dt" sz="half" idx="10"/>
          </p:nvPr>
        </p:nvSpPr>
        <p:spPr/>
        <p:txBody>
          <a:bodyPr/>
          <a:lstStyle/>
          <a:p>
            <a:fld id="{27C6E1E1-CBE9-478B-9350-0F7930B4723D}" type="datetimeFigureOut">
              <a:rPr lang="en-IN" smtClean="0"/>
              <a:t>07-10-2025</a:t>
            </a:fld>
            <a:endParaRPr lang="en-IN"/>
          </a:p>
        </p:txBody>
      </p:sp>
      <p:sp>
        <p:nvSpPr>
          <p:cNvPr id="3" name="Footer Placeholder 2">
            <a:extLst>
              <a:ext uri="{FF2B5EF4-FFF2-40B4-BE49-F238E27FC236}">
                <a16:creationId xmlns:a16="http://schemas.microsoft.com/office/drawing/2014/main" id="{C1ECF799-550E-4934-8943-7501B6AD9E72}"/>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D1B311D4-2844-45E4-ADCF-25E2B20BDC6E}"/>
              </a:ext>
            </a:extLst>
          </p:cNvPr>
          <p:cNvSpPr>
            <a:spLocks noGrp="1"/>
          </p:cNvSpPr>
          <p:nvPr>
            <p:ph type="sldNum" sz="quarter" idx="12"/>
          </p:nvPr>
        </p:nvSpPr>
        <p:spPr/>
        <p:txBody>
          <a:bodyPr/>
          <a:lstStyle/>
          <a:p>
            <a:fld id="{F53D4988-41B1-45E4-BB1F-9B9851BEA6C4}" type="slidenum">
              <a:rPr lang="en-IN" smtClean="0"/>
              <a:t>‹#›</a:t>
            </a:fld>
            <a:endParaRPr lang="en-IN"/>
          </a:p>
        </p:txBody>
      </p:sp>
    </p:spTree>
    <p:extLst>
      <p:ext uri="{BB962C8B-B14F-4D97-AF65-F5344CB8AC3E}">
        <p14:creationId xmlns:p14="http://schemas.microsoft.com/office/powerpoint/2010/main" val="1907552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0DA809-C750-4BA6-990D-32DA3AFF39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E44BC1DF-44DA-4A88-9585-46A0E2306D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73B67803-59C4-49B1-BC86-E9417F4406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FCBB36-7DB4-4E6D-9498-E540307B79C6}"/>
              </a:ext>
            </a:extLst>
          </p:cNvPr>
          <p:cNvSpPr>
            <a:spLocks noGrp="1"/>
          </p:cNvSpPr>
          <p:nvPr>
            <p:ph type="dt" sz="half" idx="10"/>
          </p:nvPr>
        </p:nvSpPr>
        <p:spPr/>
        <p:txBody>
          <a:bodyPr/>
          <a:lstStyle/>
          <a:p>
            <a:fld id="{27C6E1E1-CBE9-478B-9350-0F7930B4723D}" type="datetimeFigureOut">
              <a:rPr lang="en-IN" smtClean="0"/>
              <a:t>07-10-2025</a:t>
            </a:fld>
            <a:endParaRPr lang="en-IN"/>
          </a:p>
        </p:txBody>
      </p:sp>
      <p:sp>
        <p:nvSpPr>
          <p:cNvPr id="6" name="Footer Placeholder 5">
            <a:extLst>
              <a:ext uri="{FF2B5EF4-FFF2-40B4-BE49-F238E27FC236}">
                <a16:creationId xmlns:a16="http://schemas.microsoft.com/office/drawing/2014/main" id="{DF29339D-8DFB-4AE4-97DC-EE82A7B593B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2774272-DD05-4EF8-892C-A60B82F4DE0F}"/>
              </a:ext>
            </a:extLst>
          </p:cNvPr>
          <p:cNvSpPr>
            <a:spLocks noGrp="1"/>
          </p:cNvSpPr>
          <p:nvPr>
            <p:ph type="sldNum" sz="quarter" idx="12"/>
          </p:nvPr>
        </p:nvSpPr>
        <p:spPr/>
        <p:txBody>
          <a:bodyPr/>
          <a:lstStyle/>
          <a:p>
            <a:fld id="{F53D4988-41B1-45E4-BB1F-9B9851BEA6C4}" type="slidenum">
              <a:rPr lang="en-IN" smtClean="0"/>
              <a:t>‹#›</a:t>
            </a:fld>
            <a:endParaRPr lang="en-IN"/>
          </a:p>
        </p:txBody>
      </p:sp>
    </p:spTree>
    <p:extLst>
      <p:ext uri="{BB962C8B-B14F-4D97-AF65-F5344CB8AC3E}">
        <p14:creationId xmlns:p14="http://schemas.microsoft.com/office/powerpoint/2010/main" val="3169699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3E618-D04D-47AB-80E6-052BF88184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44E91397-A127-44C4-A6FA-76EF90CAF9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DACBE683-14B5-415D-A23F-39224CE0F8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933861-CE9A-4BBC-A365-A7D7C1805D28}"/>
              </a:ext>
            </a:extLst>
          </p:cNvPr>
          <p:cNvSpPr>
            <a:spLocks noGrp="1"/>
          </p:cNvSpPr>
          <p:nvPr>
            <p:ph type="dt" sz="half" idx="10"/>
          </p:nvPr>
        </p:nvSpPr>
        <p:spPr/>
        <p:txBody>
          <a:bodyPr/>
          <a:lstStyle/>
          <a:p>
            <a:fld id="{27C6E1E1-CBE9-478B-9350-0F7930B4723D}" type="datetimeFigureOut">
              <a:rPr lang="en-IN" smtClean="0"/>
              <a:t>07-10-2025</a:t>
            </a:fld>
            <a:endParaRPr lang="en-IN"/>
          </a:p>
        </p:txBody>
      </p:sp>
      <p:sp>
        <p:nvSpPr>
          <p:cNvPr id="6" name="Footer Placeholder 5">
            <a:extLst>
              <a:ext uri="{FF2B5EF4-FFF2-40B4-BE49-F238E27FC236}">
                <a16:creationId xmlns:a16="http://schemas.microsoft.com/office/drawing/2014/main" id="{18A8F00B-040F-43F5-84E7-9BBBDB27FBD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3FC7210E-48DB-4091-AE9D-E391DBA39951}"/>
              </a:ext>
            </a:extLst>
          </p:cNvPr>
          <p:cNvSpPr>
            <a:spLocks noGrp="1"/>
          </p:cNvSpPr>
          <p:nvPr>
            <p:ph type="sldNum" sz="quarter" idx="12"/>
          </p:nvPr>
        </p:nvSpPr>
        <p:spPr/>
        <p:txBody>
          <a:bodyPr/>
          <a:lstStyle/>
          <a:p>
            <a:fld id="{F53D4988-41B1-45E4-BB1F-9B9851BEA6C4}" type="slidenum">
              <a:rPr lang="en-IN" smtClean="0"/>
              <a:t>‹#›</a:t>
            </a:fld>
            <a:endParaRPr lang="en-IN"/>
          </a:p>
        </p:txBody>
      </p:sp>
    </p:spTree>
    <p:extLst>
      <p:ext uri="{BB962C8B-B14F-4D97-AF65-F5344CB8AC3E}">
        <p14:creationId xmlns:p14="http://schemas.microsoft.com/office/powerpoint/2010/main" val="3164833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s://pxhere.com/th/photo/1219948"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837473B0-CC2E-450A-ABE3-18F120FF3D39}">
                <a1611:picAttrSrcUrl xmlns:a1611="http://schemas.microsoft.com/office/drawing/2016/11/main" r:id="rId14"/>
              </a:ext>
            </a:extLst>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550075-3F2C-4CA3-B232-B54CA63A3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C4C72B22-3956-4503-BF69-29D9F6E691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58475D3-B931-4E9C-A535-7769851654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C6E1E1-CBE9-478B-9350-0F7930B4723D}" type="datetimeFigureOut">
              <a:rPr lang="en-IN" smtClean="0"/>
              <a:t>07-10-2025</a:t>
            </a:fld>
            <a:endParaRPr lang="en-IN"/>
          </a:p>
        </p:txBody>
      </p:sp>
      <p:sp>
        <p:nvSpPr>
          <p:cNvPr id="5" name="Footer Placeholder 4">
            <a:extLst>
              <a:ext uri="{FF2B5EF4-FFF2-40B4-BE49-F238E27FC236}">
                <a16:creationId xmlns:a16="http://schemas.microsoft.com/office/drawing/2014/main" id="{5BD97F73-FBDA-4CFD-9C17-2295750E8C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CF03E7E7-7C6D-473F-ADE9-786B93F1F3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3D4988-41B1-45E4-BB1F-9B9851BEA6C4}" type="slidenum">
              <a:rPr lang="en-IN" smtClean="0"/>
              <a:t>‹#›</a:t>
            </a:fld>
            <a:endParaRPr lang="en-IN"/>
          </a:p>
        </p:txBody>
      </p:sp>
    </p:spTree>
    <p:extLst>
      <p:ext uri="{BB962C8B-B14F-4D97-AF65-F5344CB8AC3E}">
        <p14:creationId xmlns:p14="http://schemas.microsoft.com/office/powerpoint/2010/main" val="22893373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rawpixel.com/search/photos%2Bthank%2Byou%20design" TargetMode="External"/><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5D436-3E73-43DE-ABEB-AA415CCECEF7}"/>
              </a:ext>
            </a:extLst>
          </p:cNvPr>
          <p:cNvSpPr>
            <a:spLocks noGrp="1"/>
          </p:cNvSpPr>
          <p:nvPr>
            <p:ph type="ctrTitle"/>
          </p:nvPr>
        </p:nvSpPr>
        <p:spPr>
          <a:xfrm>
            <a:off x="1524000" y="868362"/>
            <a:ext cx="9144000" cy="2387600"/>
          </a:xfrm>
        </p:spPr>
        <p:style>
          <a:lnRef idx="0">
            <a:schemeClr val="accent5"/>
          </a:lnRef>
          <a:fillRef idx="3">
            <a:schemeClr val="accent5"/>
          </a:fillRef>
          <a:effectRef idx="3">
            <a:schemeClr val="accent5"/>
          </a:effectRef>
          <a:fontRef idx="minor">
            <a:schemeClr val="lt1"/>
          </a:fontRef>
        </p:style>
        <p:txBody>
          <a:bodyPr/>
          <a:lstStyle/>
          <a:p>
            <a:r>
              <a:rPr lang="en-US" dirty="0">
                <a:solidFill>
                  <a:schemeClr val="accent4">
                    <a:lumMod val="60000"/>
                    <a:lumOff val="40000"/>
                  </a:schemeClr>
                </a:solidFill>
              </a:rPr>
              <a:t>Algorithms, Flowchart and Mind Maps</a:t>
            </a:r>
            <a:endParaRPr lang="en-IN" dirty="0">
              <a:solidFill>
                <a:schemeClr val="accent4">
                  <a:lumMod val="60000"/>
                  <a:lumOff val="40000"/>
                </a:schemeClr>
              </a:solidFill>
            </a:endParaRPr>
          </a:p>
        </p:txBody>
      </p:sp>
      <p:sp>
        <p:nvSpPr>
          <p:cNvPr id="3" name="Subtitle 2">
            <a:extLst>
              <a:ext uri="{FF2B5EF4-FFF2-40B4-BE49-F238E27FC236}">
                <a16:creationId xmlns:a16="http://schemas.microsoft.com/office/drawing/2014/main" id="{0885A4B7-D4FA-4A6C-8986-45D2A8F0ADCD}"/>
              </a:ext>
            </a:extLst>
          </p:cNvPr>
          <p:cNvSpPr>
            <a:spLocks noGrp="1"/>
          </p:cNvSpPr>
          <p:nvPr>
            <p:ph type="subTitle" idx="1"/>
          </p:nvPr>
        </p:nvSpPr>
        <p:spPr/>
        <p:txBody>
          <a:bodyPr/>
          <a:lstStyle/>
          <a:p>
            <a:r>
              <a:rPr lang="en-US" dirty="0">
                <a:solidFill>
                  <a:schemeClr val="bg2"/>
                </a:solidFill>
              </a:rPr>
              <a:t>By </a:t>
            </a:r>
            <a:r>
              <a:rPr lang="en-US" dirty="0" err="1">
                <a:solidFill>
                  <a:schemeClr val="bg2"/>
                </a:solidFill>
              </a:rPr>
              <a:t>Probir</a:t>
            </a:r>
            <a:r>
              <a:rPr lang="en-US" dirty="0">
                <a:solidFill>
                  <a:schemeClr val="bg2"/>
                </a:solidFill>
              </a:rPr>
              <a:t> Sir</a:t>
            </a:r>
            <a:endParaRPr lang="en-IN" dirty="0">
              <a:solidFill>
                <a:schemeClr val="bg2"/>
              </a:solidFill>
            </a:endParaRPr>
          </a:p>
        </p:txBody>
      </p:sp>
    </p:spTree>
    <p:extLst>
      <p:ext uri="{BB962C8B-B14F-4D97-AF65-F5344CB8AC3E}">
        <p14:creationId xmlns:p14="http://schemas.microsoft.com/office/powerpoint/2010/main" val="16856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EF083-29D0-4F52-9AA5-8E77D79E2A21}"/>
              </a:ext>
            </a:extLst>
          </p:cNvPr>
          <p:cNvSpPr>
            <a:spLocks noGrp="1"/>
          </p:cNvSpPr>
          <p:nvPr>
            <p:ph type="title"/>
          </p:nvPr>
        </p:nvSpPr>
        <p:spPr>
          <a:xfrm>
            <a:off x="236220" y="46130"/>
            <a:ext cx="10515600" cy="1325563"/>
          </a:xfrm>
        </p:spPr>
        <p:txBody>
          <a:bodyPr/>
          <a:lstStyle/>
          <a:p>
            <a:r>
              <a:rPr lang="en-US" dirty="0"/>
              <a:t>Flowchart</a:t>
            </a:r>
            <a:endParaRPr lang="en-IN" dirty="0"/>
          </a:p>
        </p:txBody>
      </p:sp>
      <p:sp>
        <p:nvSpPr>
          <p:cNvPr id="4" name="Rectangle 1">
            <a:extLst>
              <a:ext uri="{FF2B5EF4-FFF2-40B4-BE49-F238E27FC236}">
                <a16:creationId xmlns:a16="http://schemas.microsoft.com/office/drawing/2014/main" id="{965BB519-74D0-446D-99B7-CABE1B1EB797}"/>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a16="http://schemas.microsoft.com/office/drawing/2014/main" id="{656200B9-C5AB-4804-9B77-F6D4F1554746}"/>
              </a:ext>
            </a:extLst>
          </p:cNvPr>
          <p:cNvSpPr>
            <a:spLocks noChangeArrowheads="1"/>
          </p:cNvSpPr>
          <p:nvPr/>
        </p:nvSpPr>
        <p:spPr bwMode="auto">
          <a:xfrm>
            <a:off x="0" y="-265097"/>
            <a:ext cx="65" cy="53019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71415"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D8302F1E-23B9-4C61-97A4-63FF6E717E5E}"/>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036F2F2A-14AE-4DA3-8B87-88C7066B51B6}"/>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1" name="Content Placeholder 10">
            <a:extLst>
              <a:ext uri="{FF2B5EF4-FFF2-40B4-BE49-F238E27FC236}">
                <a16:creationId xmlns:a16="http://schemas.microsoft.com/office/drawing/2014/main" id="{DAA64EF5-0A2D-431C-83CD-006116A580E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37660" y="136475"/>
            <a:ext cx="7886700" cy="6585050"/>
          </a:xfrm>
        </p:spPr>
      </p:pic>
      <p:pic>
        <p:nvPicPr>
          <p:cNvPr id="14" name="Picture 13">
            <a:extLst>
              <a:ext uri="{FF2B5EF4-FFF2-40B4-BE49-F238E27FC236}">
                <a16:creationId xmlns:a16="http://schemas.microsoft.com/office/drawing/2014/main" id="{BA4C1BD6-32C2-4BFC-9FF2-DB25BF4CBA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1360058"/>
            <a:ext cx="3938213" cy="4778742"/>
          </a:xfrm>
          <a:prstGeom prst="rect">
            <a:avLst/>
          </a:prstGeom>
        </p:spPr>
      </p:pic>
    </p:spTree>
    <p:extLst>
      <p:ext uri="{BB962C8B-B14F-4D97-AF65-F5344CB8AC3E}">
        <p14:creationId xmlns:p14="http://schemas.microsoft.com/office/powerpoint/2010/main" val="3300681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42"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animEffect transition="in" filter="fade">
                                      <p:cBhvr>
                                        <p:cTn id="9" dur="1000"/>
                                        <p:tgtEl>
                                          <p:spTgt spid="14"/>
                                        </p:tgtEl>
                                      </p:cBhvr>
                                    </p:animEffect>
                                    <p:anim calcmode="lin" valueType="num">
                                      <p:cBhvr>
                                        <p:cTn id="10" dur="1000" fill="hold"/>
                                        <p:tgtEl>
                                          <p:spTgt spid="14"/>
                                        </p:tgtEl>
                                        <p:attrNameLst>
                                          <p:attrName>ppt_x</p:attrName>
                                        </p:attrNameLst>
                                      </p:cBhvr>
                                      <p:tavLst>
                                        <p:tav tm="0">
                                          <p:val>
                                            <p:strVal val="#ppt_x"/>
                                          </p:val>
                                        </p:tav>
                                        <p:tav tm="100000">
                                          <p:val>
                                            <p:strVal val="#ppt_x"/>
                                          </p:val>
                                        </p:tav>
                                      </p:tavLst>
                                    </p:anim>
                                    <p:anim calcmode="lin" valueType="num">
                                      <p:cBhvr>
                                        <p:cTn id="11" dur="1000" fill="hold"/>
                                        <p:tgtEl>
                                          <p:spTgt spid="14"/>
                                        </p:tgtEl>
                                        <p:attrNameLst>
                                          <p:attrName>ppt_y</p:attrName>
                                        </p:attrNameLst>
                                      </p:cBhvr>
                                      <p:tavLst>
                                        <p:tav tm="0">
                                          <p:val>
                                            <p:strVal val="#ppt_y+.1"/>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500" fill="hold"/>
                                        <p:tgtEl>
                                          <p:spTgt spid="11"/>
                                        </p:tgtEl>
                                        <p:attrNameLst>
                                          <p:attrName>ppt_x</p:attrName>
                                        </p:attrNameLst>
                                      </p:cBhvr>
                                      <p:tavLst>
                                        <p:tav tm="0">
                                          <p:val>
                                            <p:strVal val="#ppt_x"/>
                                          </p:val>
                                        </p:tav>
                                        <p:tav tm="100000">
                                          <p:val>
                                            <p:strVal val="#ppt_x"/>
                                          </p:val>
                                        </p:tav>
                                      </p:tavLst>
                                    </p:anim>
                                    <p:anim calcmode="lin" valueType="num">
                                      <p:cBhvr additive="base">
                                        <p:cTn id="1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8E9AE-A22A-49A7-9B80-2DF84F7B923F}"/>
              </a:ext>
            </a:extLst>
          </p:cNvPr>
          <p:cNvSpPr>
            <a:spLocks noGrp="1"/>
          </p:cNvSpPr>
          <p:nvPr>
            <p:ph type="title"/>
          </p:nvPr>
        </p:nvSpPr>
        <p:spPr>
          <a:xfrm>
            <a:off x="838200" y="159385"/>
            <a:ext cx="10515600" cy="1325563"/>
          </a:xfrm>
        </p:spPr>
        <p:txBody>
          <a:bodyPr/>
          <a:lstStyle/>
          <a:p>
            <a:r>
              <a:rPr lang="en-US" dirty="0"/>
              <a:t>Brainstorming</a:t>
            </a:r>
            <a:endParaRPr lang="en-IN" dirty="0"/>
          </a:p>
        </p:txBody>
      </p:sp>
      <p:sp>
        <p:nvSpPr>
          <p:cNvPr id="3" name="Content Placeholder 2">
            <a:extLst>
              <a:ext uri="{FF2B5EF4-FFF2-40B4-BE49-F238E27FC236}">
                <a16:creationId xmlns:a16="http://schemas.microsoft.com/office/drawing/2014/main" id="{2F7EC13F-12DD-4B9C-86F2-CD3AB832807D}"/>
              </a:ext>
            </a:extLst>
          </p:cNvPr>
          <p:cNvSpPr>
            <a:spLocks noGrp="1"/>
          </p:cNvSpPr>
          <p:nvPr>
            <p:ph idx="1"/>
          </p:nvPr>
        </p:nvSpPr>
        <p:spPr>
          <a:xfrm>
            <a:off x="198120" y="1322704"/>
            <a:ext cx="5897880" cy="5329555"/>
          </a:xfrm>
        </p:spPr>
        <p:style>
          <a:lnRef idx="0">
            <a:schemeClr val="accent6"/>
          </a:lnRef>
          <a:fillRef idx="3">
            <a:schemeClr val="accent6"/>
          </a:fillRef>
          <a:effectRef idx="3">
            <a:schemeClr val="accent6"/>
          </a:effectRef>
          <a:fontRef idx="minor">
            <a:schemeClr val="lt1"/>
          </a:fontRef>
        </p:style>
        <p:txBody>
          <a:bodyPr>
            <a:normAutofit lnSpcReduction="10000"/>
          </a:bodyPr>
          <a:lstStyle/>
          <a:p>
            <a:r>
              <a:rPr lang="en-IN" dirty="0"/>
              <a:t>Brainstorming is a creative technique, typically a group activity, to generate a large quantity of diverse ideas to solve a problem or develop a new concept, emphasizing free-thinking without judgment or criticism during the idea-generation phase.</a:t>
            </a:r>
          </a:p>
          <a:p>
            <a:r>
              <a:rPr lang="en-IN" dirty="0"/>
              <a:t> The core principles are to focus on quantity of ideas, encourage unconventional thinking, build upon others' suggestions, and defer evaluation until later in the process to foster a safe, open environment for innovation. </a:t>
            </a:r>
          </a:p>
        </p:txBody>
      </p:sp>
      <p:sp>
        <p:nvSpPr>
          <p:cNvPr id="4" name="TextBox 3">
            <a:extLst>
              <a:ext uri="{FF2B5EF4-FFF2-40B4-BE49-F238E27FC236}">
                <a16:creationId xmlns:a16="http://schemas.microsoft.com/office/drawing/2014/main" id="{2F3D0CEF-F0FF-4211-80FF-BE512275BA23}"/>
              </a:ext>
            </a:extLst>
          </p:cNvPr>
          <p:cNvSpPr txBox="1"/>
          <p:nvPr/>
        </p:nvSpPr>
        <p:spPr>
          <a:xfrm>
            <a:off x="6271260" y="312062"/>
            <a:ext cx="5722620" cy="6340197"/>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lvl="0" eaLnBrk="0" fontAlgn="base" hangingPunct="0">
              <a:spcBef>
                <a:spcPct val="0"/>
              </a:spcBef>
              <a:spcAft>
                <a:spcPct val="0"/>
              </a:spcAft>
            </a:pPr>
            <a:r>
              <a:rPr lang="en-IN" sz="2000" dirty="0">
                <a:latin typeface="Arial Black" panose="020B0A04020102020204" pitchFamily="34" charset="0"/>
              </a:rPr>
              <a:t>How Brainstorming Works</a:t>
            </a:r>
            <a:endParaRPr kumimoji="0" lang="en-US" altLang="en-US" sz="3200" b="0" i="0" u="none" strike="noStrike" cap="none" normalizeH="0" baseline="0" dirty="0">
              <a:ln>
                <a:noFill/>
              </a:ln>
              <a:solidFill>
                <a:schemeClr val="tx1"/>
              </a:solidFill>
              <a:effectLst/>
              <a:latin typeface="Arial Black" panose="020B0A04020102020204" pitchFamily="34" charset="0"/>
            </a:endParaRPr>
          </a:p>
          <a:p>
            <a:pPr lvl="0" eaLnBrk="0" fontAlgn="base" hangingPunct="0">
              <a:spcBef>
                <a:spcPct val="0"/>
              </a:spcBef>
              <a:spcAft>
                <a:spcPct val="0"/>
              </a:spcAft>
              <a:buFontTx/>
              <a:buAutoNum type="arabicPeriod"/>
            </a:pPr>
            <a:r>
              <a:rPr lang="en-US" altLang="en-US" b="1" dirty="0">
                <a:solidFill>
                  <a:srgbClr val="001D35"/>
                </a:solidFill>
                <a:latin typeface="Arial Black" panose="020B0A04020102020204" pitchFamily="34" charset="0"/>
              </a:rPr>
              <a:t>Define the Problem/Topic:</a:t>
            </a:r>
            <a:r>
              <a:rPr lang="en-US" altLang="en-US" dirty="0">
                <a:solidFill>
                  <a:srgbClr val="001D35"/>
                </a:solidFill>
                <a:latin typeface="Arial Black" panose="020B0A04020102020204" pitchFamily="34" charset="0"/>
              </a:rPr>
              <a:t> </a:t>
            </a:r>
          </a:p>
          <a:p>
            <a:pPr lvl="0" eaLnBrk="0" fontAlgn="base" hangingPunct="0">
              <a:spcBef>
                <a:spcPct val="0"/>
              </a:spcBef>
              <a:spcAft>
                <a:spcPct val="0"/>
              </a:spcAft>
            </a:pPr>
            <a:r>
              <a:rPr lang="en-US" altLang="en-US" dirty="0">
                <a:solidFill>
                  <a:srgbClr val="001D35"/>
                </a:solidFill>
                <a:latin typeface="Arial" panose="020B0604020202020204" pitchFamily="34" charset="0"/>
                <a:cs typeface="Arial" panose="020B0604020202020204" pitchFamily="34" charset="0"/>
              </a:rPr>
              <a:t>A clear question or challenge is posed to guide the brainstorming session. </a:t>
            </a:r>
          </a:p>
          <a:p>
            <a:pPr lvl="0" eaLnBrk="0" fontAlgn="base" hangingPunct="0">
              <a:spcBef>
                <a:spcPct val="0"/>
              </a:spcBef>
              <a:spcAft>
                <a:spcPct val="0"/>
              </a:spcAft>
              <a:buFontTx/>
              <a:buAutoNum type="arabicPeriod" startAt="2"/>
            </a:pPr>
            <a:r>
              <a:rPr lang="en-US" altLang="en-US" b="1" dirty="0">
                <a:solidFill>
                  <a:srgbClr val="001D35"/>
                </a:solidFill>
                <a:latin typeface="Arial Black" panose="020B0A04020102020204" pitchFamily="34" charset="0"/>
              </a:rPr>
              <a:t>Encourage Free Flow of Ideas:</a:t>
            </a:r>
            <a:r>
              <a:rPr lang="en-US" altLang="en-US" dirty="0">
                <a:solidFill>
                  <a:srgbClr val="001D35"/>
                </a:solidFill>
                <a:latin typeface="Arial Black" panose="020B0A04020102020204" pitchFamily="34" charset="0"/>
              </a:rPr>
              <a:t> </a:t>
            </a:r>
          </a:p>
          <a:p>
            <a:pPr lvl="0" eaLnBrk="0" fontAlgn="base" hangingPunct="0">
              <a:spcBef>
                <a:spcPct val="0"/>
              </a:spcBef>
              <a:spcAft>
                <a:spcPct val="0"/>
              </a:spcAft>
            </a:pPr>
            <a:r>
              <a:rPr lang="en-US" altLang="en-US" dirty="0">
                <a:solidFill>
                  <a:srgbClr val="001D35"/>
                </a:solidFill>
                <a:latin typeface="Arial" panose="020B0604020202020204" pitchFamily="34" charset="0"/>
                <a:cs typeface="Arial" panose="020B0604020202020204" pitchFamily="34" charset="0"/>
              </a:rPr>
              <a:t>Participants are encouraged to voice all ideas, no matter how unusual, as the goal is quantity over quality at this stage. </a:t>
            </a:r>
          </a:p>
          <a:p>
            <a:pPr lvl="0" eaLnBrk="0" fontAlgn="base" hangingPunct="0">
              <a:spcBef>
                <a:spcPct val="0"/>
              </a:spcBef>
              <a:spcAft>
                <a:spcPct val="0"/>
              </a:spcAft>
              <a:buFontTx/>
              <a:buAutoNum type="arabicPeriod" startAt="3"/>
            </a:pPr>
            <a:r>
              <a:rPr lang="en-US" altLang="en-US" b="1" dirty="0">
                <a:solidFill>
                  <a:srgbClr val="001D35"/>
                </a:solidFill>
                <a:latin typeface="Arial Black" panose="020B0A04020102020204" pitchFamily="34" charset="0"/>
              </a:rPr>
              <a:t>No Criticism:</a:t>
            </a:r>
            <a:r>
              <a:rPr lang="en-US" altLang="en-US" dirty="0">
                <a:solidFill>
                  <a:srgbClr val="001D35"/>
                </a:solidFill>
                <a:latin typeface="Arial Black" panose="020B0A04020102020204" pitchFamily="34" charset="0"/>
              </a:rPr>
              <a:t> </a:t>
            </a:r>
          </a:p>
          <a:p>
            <a:pPr lvl="0" eaLnBrk="0" fontAlgn="base" hangingPunct="0">
              <a:spcBef>
                <a:spcPct val="0"/>
              </a:spcBef>
              <a:spcAft>
                <a:spcPct val="0"/>
              </a:spcAft>
            </a:pPr>
            <a:r>
              <a:rPr lang="en-US" altLang="en-US" dirty="0">
                <a:solidFill>
                  <a:srgbClr val="001D35"/>
                </a:solidFill>
                <a:latin typeface="Arial" panose="020B0604020202020204" pitchFamily="34" charset="0"/>
                <a:cs typeface="Arial" panose="020B0604020202020204" pitchFamily="34" charset="0"/>
              </a:rPr>
              <a:t>Criticism or judgment is strictly forbidden to create a psychologically safe environment where participants feel comfortable sharing without fear. </a:t>
            </a:r>
          </a:p>
          <a:p>
            <a:pPr lvl="0" eaLnBrk="0" fontAlgn="base" hangingPunct="0">
              <a:spcBef>
                <a:spcPct val="0"/>
              </a:spcBef>
              <a:spcAft>
                <a:spcPct val="0"/>
              </a:spcAft>
              <a:buFontTx/>
              <a:buAutoNum type="arabicPeriod" startAt="4"/>
            </a:pPr>
            <a:r>
              <a:rPr lang="en-US" altLang="en-US" b="1" dirty="0">
                <a:solidFill>
                  <a:srgbClr val="001D35"/>
                </a:solidFill>
                <a:latin typeface="Arial Black" panose="020B0A04020102020204" pitchFamily="34" charset="0"/>
              </a:rPr>
              <a:t>Build on Ideas:</a:t>
            </a:r>
            <a:r>
              <a:rPr lang="en-US" altLang="en-US" dirty="0">
                <a:solidFill>
                  <a:srgbClr val="001D35"/>
                </a:solidFill>
                <a:latin typeface="Arial Black" panose="020B0A04020102020204" pitchFamily="34" charset="0"/>
              </a:rPr>
              <a:t> </a:t>
            </a:r>
          </a:p>
          <a:p>
            <a:pPr lvl="0" eaLnBrk="0" fontAlgn="base" hangingPunct="0">
              <a:spcBef>
                <a:spcPct val="0"/>
              </a:spcBef>
              <a:spcAft>
                <a:spcPct val="0"/>
              </a:spcAft>
            </a:pPr>
            <a:r>
              <a:rPr lang="en-US" altLang="en-US" dirty="0">
                <a:solidFill>
                  <a:srgbClr val="001D35"/>
                </a:solidFill>
                <a:latin typeface="Arial" panose="020B0604020202020204" pitchFamily="34" charset="0"/>
                <a:cs typeface="Arial" panose="020B0604020202020204" pitchFamily="34" charset="0"/>
              </a:rPr>
              <a:t>Participants can use others' ideas as inspiration, combining concepts to create new solutions. </a:t>
            </a:r>
          </a:p>
          <a:p>
            <a:pPr lvl="0" eaLnBrk="0" fontAlgn="base" hangingPunct="0">
              <a:spcBef>
                <a:spcPct val="0"/>
              </a:spcBef>
              <a:spcAft>
                <a:spcPct val="0"/>
              </a:spcAft>
              <a:buFontTx/>
              <a:buAutoNum type="arabicPeriod" startAt="5"/>
            </a:pPr>
            <a:r>
              <a:rPr lang="en-US" altLang="en-US" b="1" dirty="0">
                <a:solidFill>
                  <a:srgbClr val="001D35"/>
                </a:solidFill>
                <a:latin typeface="Arial Black" panose="020B0A04020102020204" pitchFamily="34" charset="0"/>
              </a:rPr>
              <a:t>Record Ideas:</a:t>
            </a:r>
            <a:r>
              <a:rPr lang="en-US" altLang="en-US" dirty="0">
                <a:solidFill>
                  <a:srgbClr val="001D35"/>
                </a:solidFill>
                <a:latin typeface="Arial Black" panose="020B0A04020102020204" pitchFamily="34" charset="0"/>
              </a:rPr>
              <a:t> </a:t>
            </a:r>
          </a:p>
          <a:p>
            <a:pPr lvl="0" eaLnBrk="0" fontAlgn="base" hangingPunct="0">
              <a:spcBef>
                <a:spcPct val="0"/>
              </a:spcBef>
              <a:spcAft>
                <a:spcPct val="0"/>
              </a:spcAft>
            </a:pPr>
            <a:r>
              <a:rPr lang="en-US" altLang="en-US" dirty="0">
                <a:solidFill>
                  <a:srgbClr val="001D35"/>
                </a:solidFill>
                <a:latin typeface="Arial" panose="020B0604020202020204" pitchFamily="34" charset="0"/>
                <a:cs typeface="Arial" panose="020B0604020202020204" pitchFamily="34" charset="0"/>
              </a:rPr>
              <a:t>A scribe or shared digital space is used to record every idea, ensuring none are lost. </a:t>
            </a:r>
          </a:p>
          <a:p>
            <a:pPr lvl="0" eaLnBrk="0" fontAlgn="base" hangingPunct="0">
              <a:spcBef>
                <a:spcPct val="0"/>
              </a:spcBef>
              <a:spcAft>
                <a:spcPct val="0"/>
              </a:spcAft>
              <a:buFontTx/>
              <a:buAutoNum type="arabicPeriod" startAt="6"/>
            </a:pPr>
            <a:r>
              <a:rPr lang="en-US" altLang="en-US" b="1" dirty="0">
                <a:solidFill>
                  <a:srgbClr val="001D35"/>
                </a:solidFill>
                <a:latin typeface="Arial Black" panose="020B0A04020102020204" pitchFamily="34" charset="0"/>
              </a:rPr>
              <a:t>Evaluation Phase:</a:t>
            </a:r>
            <a:r>
              <a:rPr lang="en-US" altLang="en-US" dirty="0">
                <a:solidFill>
                  <a:srgbClr val="001D35"/>
                </a:solidFill>
                <a:latin typeface="Arial Black" panose="020B0A04020102020204" pitchFamily="34" charset="0"/>
              </a:rPr>
              <a:t> </a:t>
            </a:r>
          </a:p>
          <a:p>
            <a:pPr lvl="0" eaLnBrk="0" fontAlgn="base" hangingPunct="0">
              <a:spcBef>
                <a:spcPct val="0"/>
              </a:spcBef>
              <a:spcAft>
                <a:spcPct val="0"/>
              </a:spcAft>
            </a:pPr>
            <a:r>
              <a:rPr lang="en-US" altLang="en-US" dirty="0">
                <a:solidFill>
                  <a:srgbClr val="001D35"/>
                </a:solidFill>
                <a:latin typeface="Arial" panose="020B0604020202020204" pitchFamily="34" charset="0"/>
                <a:cs typeface="Arial" panose="020B0604020202020204" pitchFamily="34" charset="0"/>
              </a:rPr>
              <a:t>After the idea generation phase, the group shifts to a convergent thinking process to evaluate, refine, and select the most promising ideas for development. </a:t>
            </a:r>
          </a:p>
        </p:txBody>
      </p:sp>
      <p:sp>
        <p:nvSpPr>
          <p:cNvPr id="5" name="Rectangle 1">
            <a:extLst>
              <a:ext uri="{FF2B5EF4-FFF2-40B4-BE49-F238E27FC236}">
                <a16:creationId xmlns:a16="http://schemas.microsoft.com/office/drawing/2014/main" id="{7F5905FD-1015-4B41-A0C6-D7C3E9E9564B}"/>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57636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par>
                                <p:cTn id="10" presetID="1" presetClass="entr" presetSubtype="0" fill="hold" grpId="0" nodeType="withEffect">
                                  <p:stCondLst>
                                    <p:cond delay="0"/>
                                  </p:stCondLst>
                                  <p:childTnLst>
                                    <p:set>
                                      <p:cBhvr>
                                        <p:cTn id="11" dur="1" fill="hold">
                                          <p:stCondLst>
                                            <p:cond delay="0"/>
                                          </p:stCondLst>
                                        </p:cTn>
                                        <p:tgtEl>
                                          <p:spTgt spid="3">
                                            <p:bg/>
                                          </p:spTgt>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childTnLst>
                                </p:cTn>
                              </p:par>
                              <p:par>
                                <p:cTn id="16" presetID="2" presetClass="entr" presetSubtype="4"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8E9AE-A22A-49A7-9B80-2DF84F7B923F}"/>
              </a:ext>
            </a:extLst>
          </p:cNvPr>
          <p:cNvSpPr>
            <a:spLocks noGrp="1"/>
          </p:cNvSpPr>
          <p:nvPr>
            <p:ph type="title"/>
          </p:nvPr>
        </p:nvSpPr>
        <p:spPr>
          <a:xfrm>
            <a:off x="838200" y="159385"/>
            <a:ext cx="10515600" cy="1325563"/>
          </a:xfrm>
        </p:spPr>
        <p:txBody>
          <a:bodyPr/>
          <a:lstStyle/>
          <a:p>
            <a:r>
              <a:rPr lang="en-US" dirty="0"/>
              <a:t>Brainstorming</a:t>
            </a:r>
            <a:endParaRPr lang="en-IN" dirty="0"/>
          </a:p>
        </p:txBody>
      </p:sp>
      <p:sp>
        <p:nvSpPr>
          <p:cNvPr id="3" name="Content Placeholder 2">
            <a:extLst>
              <a:ext uri="{FF2B5EF4-FFF2-40B4-BE49-F238E27FC236}">
                <a16:creationId xmlns:a16="http://schemas.microsoft.com/office/drawing/2014/main" id="{2F7EC13F-12DD-4B9C-86F2-CD3AB832807D}"/>
              </a:ext>
            </a:extLst>
          </p:cNvPr>
          <p:cNvSpPr>
            <a:spLocks noGrp="1"/>
          </p:cNvSpPr>
          <p:nvPr>
            <p:ph idx="1"/>
          </p:nvPr>
        </p:nvSpPr>
        <p:spPr>
          <a:xfrm>
            <a:off x="198120" y="1322704"/>
            <a:ext cx="5897880" cy="5329555"/>
          </a:xfrm>
        </p:spPr>
        <p:style>
          <a:lnRef idx="0">
            <a:schemeClr val="accent6"/>
          </a:lnRef>
          <a:fillRef idx="3">
            <a:schemeClr val="accent6"/>
          </a:fillRef>
          <a:effectRef idx="3">
            <a:schemeClr val="accent6"/>
          </a:effectRef>
          <a:fontRef idx="minor">
            <a:schemeClr val="lt1"/>
          </a:fontRef>
        </p:style>
        <p:txBody>
          <a:bodyPr>
            <a:normAutofit/>
          </a:bodyPr>
          <a:lstStyle/>
          <a:p>
            <a:r>
              <a:rPr lang="en-IN" sz="3600" b="1" dirty="0"/>
              <a:t>Define the Problem/Goal.</a:t>
            </a:r>
            <a:r>
              <a:rPr lang="en-IN" sz="3600" dirty="0"/>
              <a:t> </a:t>
            </a:r>
          </a:p>
          <a:p>
            <a:r>
              <a:rPr lang="en-IN" sz="3600" b="1" dirty="0"/>
              <a:t>Selecting the Time, Place and Process.</a:t>
            </a:r>
          </a:p>
          <a:p>
            <a:r>
              <a:rPr lang="en-IN" sz="3600" b="1" dirty="0"/>
              <a:t>Introducing the facilitator.</a:t>
            </a:r>
          </a:p>
          <a:p>
            <a:r>
              <a:rPr lang="en-IN" sz="3600" b="1" dirty="0"/>
              <a:t>Assessing ideas.</a:t>
            </a:r>
          </a:p>
          <a:p>
            <a:r>
              <a:rPr lang="en-IN" sz="3600" b="1" dirty="0"/>
              <a:t>Processing results.</a:t>
            </a:r>
            <a:endParaRPr lang="en-IN" b="1" dirty="0"/>
          </a:p>
        </p:txBody>
      </p:sp>
      <p:sp>
        <p:nvSpPr>
          <p:cNvPr id="5" name="Rectangle 1">
            <a:extLst>
              <a:ext uri="{FF2B5EF4-FFF2-40B4-BE49-F238E27FC236}">
                <a16:creationId xmlns:a16="http://schemas.microsoft.com/office/drawing/2014/main" id="{7F5905FD-1015-4B41-A0C6-D7C3E9E9564B}"/>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7" name="Picture 6">
            <a:extLst>
              <a:ext uri="{FF2B5EF4-FFF2-40B4-BE49-F238E27FC236}">
                <a16:creationId xmlns:a16="http://schemas.microsoft.com/office/drawing/2014/main" id="{F5B3EBAA-E614-4231-90D6-01D929E864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78880" y="1322704"/>
            <a:ext cx="5715000" cy="5329554"/>
          </a:xfrm>
          <a:prstGeom prst="rect">
            <a:avLst/>
          </a:prstGeom>
        </p:spPr>
      </p:pic>
    </p:spTree>
    <p:extLst>
      <p:ext uri="{BB962C8B-B14F-4D97-AF65-F5344CB8AC3E}">
        <p14:creationId xmlns:p14="http://schemas.microsoft.com/office/powerpoint/2010/main" val="3433224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1" presetClass="entr" presetSubtype="0" fill="hold" grpId="0" nodeType="withEffect">
                                  <p:stCondLst>
                                    <p:cond delay="0"/>
                                  </p:stCondLst>
                                  <p:childTnLst>
                                    <p:set>
                                      <p:cBhvr>
                                        <p:cTn id="10" dur="1" fill="hold">
                                          <p:stCondLst>
                                            <p:cond delay="0"/>
                                          </p:stCondLst>
                                        </p:cTn>
                                        <p:tgtEl>
                                          <p:spTgt spid="3">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2" presetClass="entr" presetSubtype="4"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E8242-03B4-4E95-B5C7-A1D554456A75}"/>
              </a:ext>
            </a:extLst>
          </p:cNvPr>
          <p:cNvSpPr>
            <a:spLocks noGrp="1"/>
          </p:cNvSpPr>
          <p:nvPr>
            <p:ph type="title"/>
          </p:nvPr>
        </p:nvSpPr>
        <p:spPr>
          <a:xfrm>
            <a:off x="838200" y="-113984"/>
            <a:ext cx="10515600" cy="1325563"/>
          </a:xfrm>
        </p:spPr>
        <p:txBody>
          <a:bodyPr/>
          <a:lstStyle/>
          <a:p>
            <a:r>
              <a:rPr lang="en-US" dirty="0"/>
              <a:t>Mind Maps</a:t>
            </a:r>
            <a:endParaRPr lang="en-IN" dirty="0"/>
          </a:p>
        </p:txBody>
      </p:sp>
      <p:sp>
        <p:nvSpPr>
          <p:cNvPr id="3" name="Content Placeholder 2">
            <a:extLst>
              <a:ext uri="{FF2B5EF4-FFF2-40B4-BE49-F238E27FC236}">
                <a16:creationId xmlns:a16="http://schemas.microsoft.com/office/drawing/2014/main" id="{8CA51A84-A206-423B-AABC-09A89D5F2E63}"/>
              </a:ext>
            </a:extLst>
          </p:cNvPr>
          <p:cNvSpPr>
            <a:spLocks noGrp="1"/>
          </p:cNvSpPr>
          <p:nvPr>
            <p:ph idx="1"/>
          </p:nvPr>
        </p:nvSpPr>
        <p:spPr>
          <a:xfrm>
            <a:off x="152400" y="960120"/>
            <a:ext cx="6568440" cy="5668963"/>
          </a:xfrm>
        </p:spPr>
        <p:style>
          <a:lnRef idx="1">
            <a:schemeClr val="dk1"/>
          </a:lnRef>
          <a:fillRef idx="3">
            <a:schemeClr val="dk1"/>
          </a:fillRef>
          <a:effectRef idx="2">
            <a:schemeClr val="dk1"/>
          </a:effectRef>
          <a:fontRef idx="minor">
            <a:schemeClr val="lt1"/>
          </a:fontRef>
        </p:style>
        <p:txBody>
          <a:bodyPr>
            <a:normAutofit lnSpcReduction="10000"/>
          </a:bodyPr>
          <a:lstStyle/>
          <a:p>
            <a:r>
              <a:rPr lang="en-IN" dirty="0"/>
              <a:t>Mind maps are visual diagrams that organize information hierarchically around a central concept, using colours, images, and keywords to represent ideas and show relationships. </a:t>
            </a:r>
          </a:p>
          <a:p>
            <a:r>
              <a:rPr lang="en-IN" dirty="0"/>
              <a:t>They mimic natural brain patterns, promoting creativity and better recall by connecting information in a radial structure.</a:t>
            </a:r>
          </a:p>
          <a:p>
            <a:r>
              <a:rPr lang="en-IN" dirty="0"/>
              <a:t> Key steps to creating one include starting with a central image or idea, adding main topics, connecting subtopics, and using visual elements like colours and symbols to enhance understanding and memory. </a:t>
            </a:r>
          </a:p>
        </p:txBody>
      </p:sp>
      <p:pic>
        <p:nvPicPr>
          <p:cNvPr id="5" name="Picture 4">
            <a:extLst>
              <a:ext uri="{FF2B5EF4-FFF2-40B4-BE49-F238E27FC236}">
                <a16:creationId xmlns:a16="http://schemas.microsoft.com/office/drawing/2014/main" id="{BD5BB664-8423-4F9E-BF32-6FC156987C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5160" y="662941"/>
            <a:ext cx="5044440" cy="5966142"/>
          </a:xfrm>
          <a:prstGeom prst="rect">
            <a:avLst/>
          </a:prstGeom>
        </p:spPr>
      </p:pic>
    </p:spTree>
    <p:extLst>
      <p:ext uri="{BB962C8B-B14F-4D97-AF65-F5344CB8AC3E}">
        <p14:creationId xmlns:p14="http://schemas.microsoft.com/office/powerpoint/2010/main" val="2899114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1000"/>
                                        <p:tgtEl>
                                          <p:spTgt spid="3">
                                            <p:bg/>
                                          </p:spTgt>
                                        </p:tgtEl>
                                      </p:cBhvr>
                                    </p:animEffect>
                                    <p:anim calcmode="lin" valueType="num">
                                      <p:cBhvr>
                                        <p:cTn id="12" dur="1000" fill="hold"/>
                                        <p:tgtEl>
                                          <p:spTgt spid="3">
                                            <p:bg/>
                                          </p:spTgt>
                                        </p:tgtEl>
                                        <p:attrNameLst>
                                          <p:attrName>ppt_x</p:attrName>
                                        </p:attrNameLst>
                                      </p:cBhvr>
                                      <p:tavLst>
                                        <p:tav tm="0">
                                          <p:val>
                                            <p:strVal val="#ppt_x"/>
                                          </p:val>
                                        </p:tav>
                                        <p:tav tm="100000">
                                          <p:val>
                                            <p:strVal val="#ppt_x"/>
                                          </p:val>
                                        </p:tav>
                                      </p:tavLst>
                                    </p:anim>
                                    <p:anim calcmode="lin" valueType="num">
                                      <p:cBhvr>
                                        <p:cTn id="13" dur="1000" fill="hold"/>
                                        <p:tgtEl>
                                          <p:spTgt spid="3">
                                            <p:bg/>
                                          </p:spTgt>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1000"/>
                                        <p:tgtEl>
                                          <p:spTgt spid="3">
                                            <p:txEl>
                                              <p:pRg st="0" end="0"/>
                                            </p:txEl>
                                          </p:spTgt>
                                        </p:tgtEl>
                                      </p:cBhvr>
                                    </p:animEffect>
                                    <p:anim calcmode="lin" valueType="num">
                                      <p:cBhvr>
                                        <p:cTn id="1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8"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9" presetID="10" presetClass="entr" presetSubtype="0" fill="hold"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3FC8E-6739-40C8-8688-0830861F36AA}"/>
              </a:ext>
            </a:extLst>
          </p:cNvPr>
          <p:cNvSpPr>
            <a:spLocks noGrp="1"/>
          </p:cNvSpPr>
          <p:nvPr>
            <p:ph type="title"/>
          </p:nvPr>
        </p:nvSpPr>
        <p:spPr>
          <a:xfrm>
            <a:off x="426720" y="0"/>
            <a:ext cx="10515600" cy="1325563"/>
          </a:xfrm>
        </p:spPr>
        <p:txBody>
          <a:bodyPr/>
          <a:lstStyle/>
          <a:p>
            <a:r>
              <a:rPr lang="en-US" dirty="0"/>
              <a:t>Computer Languages</a:t>
            </a:r>
            <a:endParaRPr lang="en-IN" dirty="0"/>
          </a:p>
        </p:txBody>
      </p:sp>
      <p:sp>
        <p:nvSpPr>
          <p:cNvPr id="3" name="Content Placeholder 2">
            <a:extLst>
              <a:ext uri="{FF2B5EF4-FFF2-40B4-BE49-F238E27FC236}">
                <a16:creationId xmlns:a16="http://schemas.microsoft.com/office/drawing/2014/main" id="{A588F013-874A-4ECE-A73F-57EC683AFB6A}"/>
              </a:ext>
            </a:extLst>
          </p:cNvPr>
          <p:cNvSpPr>
            <a:spLocks noGrp="1"/>
          </p:cNvSpPr>
          <p:nvPr>
            <p:ph idx="1"/>
          </p:nvPr>
        </p:nvSpPr>
        <p:spPr>
          <a:xfrm>
            <a:off x="198120" y="1253330"/>
            <a:ext cx="4762500" cy="5376069"/>
          </a:xfrm>
        </p:spPr>
        <p:style>
          <a:lnRef idx="0">
            <a:schemeClr val="accent1"/>
          </a:lnRef>
          <a:fillRef idx="3">
            <a:schemeClr val="accent1"/>
          </a:fillRef>
          <a:effectRef idx="3">
            <a:schemeClr val="accent1"/>
          </a:effectRef>
          <a:fontRef idx="minor">
            <a:schemeClr val="lt1"/>
          </a:fontRef>
        </p:style>
        <p:txBody>
          <a:bodyPr>
            <a:normAutofit lnSpcReduction="10000"/>
          </a:bodyPr>
          <a:lstStyle/>
          <a:p>
            <a:r>
              <a:rPr lang="en-IN" dirty="0">
                <a:latin typeface="Arial" panose="020B0604020202020204" pitchFamily="34" charset="0"/>
                <a:cs typeface="Arial" panose="020B0604020202020204" pitchFamily="34" charset="0"/>
              </a:rPr>
              <a:t>A computer language is a formal set of instructions, symbols, and rules used to communicate with and control a computer, enabling humans to give instructions for tasks.</a:t>
            </a:r>
          </a:p>
          <a:p>
            <a:r>
              <a:rPr lang="en-IN" dirty="0">
                <a:latin typeface="Arial" panose="020B0604020202020204" pitchFamily="34" charset="0"/>
                <a:cs typeface="Arial" panose="020B0604020202020204" pitchFamily="34" charset="0"/>
              </a:rPr>
              <a:t> Computer languages are primarily categorized as low-level languages (machine language and assembly language), and high-level languages (like Java or Python), </a:t>
            </a:r>
          </a:p>
        </p:txBody>
      </p:sp>
      <p:pic>
        <p:nvPicPr>
          <p:cNvPr id="5" name="Picture 4">
            <a:extLst>
              <a:ext uri="{FF2B5EF4-FFF2-40B4-BE49-F238E27FC236}">
                <a16:creationId xmlns:a16="http://schemas.microsoft.com/office/drawing/2014/main" id="{997E7832-92E5-46D2-A416-B4302D0041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0620" y="1229517"/>
            <a:ext cx="7143750" cy="5534025"/>
          </a:xfrm>
          <a:prstGeom prst="rect">
            <a:avLst/>
          </a:prstGeom>
        </p:spPr>
      </p:pic>
    </p:spTree>
    <p:extLst>
      <p:ext uri="{BB962C8B-B14F-4D97-AF65-F5344CB8AC3E}">
        <p14:creationId xmlns:p14="http://schemas.microsoft.com/office/powerpoint/2010/main" val="648918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par>
                                <p:cTn id="18" presetID="1" presetClass="entr" presetSubtype="0" fill="hold" nodeType="with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3FC8E-6739-40C8-8688-0830861F36AA}"/>
              </a:ext>
            </a:extLst>
          </p:cNvPr>
          <p:cNvSpPr>
            <a:spLocks noGrp="1"/>
          </p:cNvSpPr>
          <p:nvPr>
            <p:ph type="title"/>
          </p:nvPr>
        </p:nvSpPr>
        <p:spPr>
          <a:xfrm>
            <a:off x="198120" y="-190504"/>
            <a:ext cx="10515600" cy="1325563"/>
          </a:xfrm>
        </p:spPr>
        <p:txBody>
          <a:bodyPr/>
          <a:lstStyle/>
          <a:p>
            <a:r>
              <a:rPr lang="en-US" dirty="0"/>
              <a:t>Computer Languages</a:t>
            </a:r>
            <a:endParaRPr lang="en-IN" dirty="0"/>
          </a:p>
        </p:txBody>
      </p:sp>
      <p:sp>
        <p:nvSpPr>
          <p:cNvPr id="3" name="Content Placeholder 2">
            <a:extLst>
              <a:ext uri="{FF2B5EF4-FFF2-40B4-BE49-F238E27FC236}">
                <a16:creationId xmlns:a16="http://schemas.microsoft.com/office/drawing/2014/main" id="{A588F013-874A-4ECE-A73F-57EC683AFB6A}"/>
              </a:ext>
            </a:extLst>
          </p:cNvPr>
          <p:cNvSpPr>
            <a:spLocks noGrp="1"/>
          </p:cNvSpPr>
          <p:nvPr>
            <p:ph idx="1"/>
          </p:nvPr>
        </p:nvSpPr>
        <p:spPr>
          <a:xfrm>
            <a:off x="558165" y="819942"/>
            <a:ext cx="4762500" cy="5943600"/>
          </a:xfrm>
        </p:spPr>
        <p:style>
          <a:lnRef idx="0">
            <a:schemeClr val="accent2"/>
          </a:lnRef>
          <a:fillRef idx="3">
            <a:schemeClr val="accent2"/>
          </a:fillRef>
          <a:effectRef idx="3">
            <a:schemeClr val="accent2"/>
          </a:effectRef>
          <a:fontRef idx="minor">
            <a:schemeClr val="lt1"/>
          </a:fontRef>
        </p:style>
        <p:txBody>
          <a:bodyPr>
            <a:normAutofit fontScale="55000" lnSpcReduction="20000"/>
          </a:bodyPr>
          <a:lstStyle/>
          <a:p>
            <a:r>
              <a:rPr lang="en-IN" sz="5100" dirty="0">
                <a:latin typeface="Arial Black" panose="020B0A04020102020204" pitchFamily="34" charset="0"/>
                <a:cs typeface="Arial" panose="020B0604020202020204" pitchFamily="34" charset="0"/>
              </a:rPr>
              <a:t>Low-Level Languages</a:t>
            </a:r>
          </a:p>
          <a:p>
            <a:r>
              <a:rPr lang="en-IN" sz="4400" dirty="0">
                <a:latin typeface="Arial" panose="020B0604020202020204" pitchFamily="34" charset="0"/>
                <a:cs typeface="Arial" panose="020B0604020202020204" pitchFamily="34" charset="0"/>
              </a:rPr>
              <a:t>These languages provide little abstraction from the hardware and are designed for direct interaction with the computer's processor</a:t>
            </a:r>
            <a:r>
              <a:rPr lang="en-IN" sz="3800" dirty="0">
                <a:latin typeface="Arial" panose="020B0604020202020204" pitchFamily="34" charset="0"/>
                <a:cs typeface="Arial" panose="020B0604020202020204" pitchFamily="34" charset="0"/>
              </a:rPr>
              <a:t>. </a:t>
            </a:r>
          </a:p>
          <a:p>
            <a:r>
              <a:rPr lang="en-IN" sz="3800" dirty="0">
                <a:latin typeface="Arial Black" panose="020B0A04020102020204" pitchFamily="34" charset="0"/>
                <a:cs typeface="Arial" panose="020B0604020202020204" pitchFamily="34" charset="0"/>
              </a:rPr>
              <a:t>Machine Language: </a:t>
            </a:r>
            <a:r>
              <a:rPr lang="en-IN" sz="3800" dirty="0">
                <a:latin typeface="Arial" panose="020B0604020202020204" pitchFamily="34" charset="0"/>
                <a:cs typeface="Arial" panose="020B0604020202020204" pitchFamily="34" charset="0"/>
              </a:rPr>
              <a:t>This is the binary language (0s and 1s) that the CPU directly understands and executes. It's the most fundamental level of communication with the computer. </a:t>
            </a:r>
          </a:p>
          <a:p>
            <a:r>
              <a:rPr lang="en-IN" sz="3800" dirty="0">
                <a:latin typeface="Arial Black" panose="020B0A04020102020204" pitchFamily="34" charset="0"/>
                <a:cs typeface="Arial" panose="020B0604020202020204" pitchFamily="34" charset="0"/>
              </a:rPr>
              <a:t>Assembly Language: </a:t>
            </a:r>
            <a:r>
              <a:rPr lang="en-IN" sz="3800" dirty="0">
                <a:latin typeface="Arial" panose="020B0604020202020204" pitchFamily="34" charset="0"/>
                <a:cs typeface="Arial" panose="020B0604020202020204" pitchFamily="34" charset="0"/>
              </a:rPr>
              <a:t>A step up from machine language, assembly language uses symbolic codes or mnemonics (like ADD for addition) to represent machine instructions. It is easier for humans to write than machine code but still must be translated by an assembler into machine language before the computer can run it. </a:t>
            </a:r>
          </a:p>
        </p:txBody>
      </p:sp>
      <p:sp>
        <p:nvSpPr>
          <p:cNvPr id="4" name="TextBox 3">
            <a:extLst>
              <a:ext uri="{FF2B5EF4-FFF2-40B4-BE49-F238E27FC236}">
                <a16:creationId xmlns:a16="http://schemas.microsoft.com/office/drawing/2014/main" id="{72B6FC6E-904C-4EA7-9FB0-94C1D6F0EE27}"/>
              </a:ext>
            </a:extLst>
          </p:cNvPr>
          <p:cNvSpPr txBox="1"/>
          <p:nvPr/>
        </p:nvSpPr>
        <p:spPr>
          <a:xfrm>
            <a:off x="5680710" y="423345"/>
            <a:ext cx="5897880" cy="6340197"/>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IN" sz="2800" dirty="0">
                <a:latin typeface="Arial Black" panose="020B0A04020102020204" pitchFamily="34" charset="0"/>
                <a:cs typeface="Arial" panose="020B0604020202020204" pitchFamily="34" charset="0"/>
              </a:rPr>
              <a:t>High-Level Languages</a:t>
            </a:r>
          </a:p>
          <a:p>
            <a:endParaRPr lang="en-IN" dirty="0"/>
          </a:p>
          <a:p>
            <a:pPr marL="285750" indent="-285750">
              <a:buFont typeface="Arial" panose="020B0604020202020204" pitchFamily="34" charset="0"/>
              <a:buChar char="•"/>
            </a:pPr>
            <a:r>
              <a:rPr lang="en-IN" sz="2400" dirty="0">
                <a:latin typeface="Arial" panose="020B0604020202020204" pitchFamily="34" charset="0"/>
                <a:cs typeface="Arial" panose="020B0604020202020204" pitchFamily="34" charset="0"/>
              </a:rPr>
              <a:t>A high-level programming language (HLL) is a human-readable language with high abstraction from computer hardware, using natural language elements and computer science concepts to simplify programming and enhance portability. </a:t>
            </a:r>
          </a:p>
          <a:p>
            <a:pPr marL="285750" indent="-285750">
              <a:buFont typeface="Arial" panose="020B0604020202020204" pitchFamily="34" charset="0"/>
              <a:buChar char="•"/>
            </a:pPr>
            <a:r>
              <a:rPr lang="en-IN" sz="2400" dirty="0">
                <a:latin typeface="Arial" panose="020B0604020202020204" pitchFamily="34" charset="0"/>
                <a:cs typeface="Arial" panose="020B0604020202020204" pitchFamily="34" charset="0"/>
              </a:rPr>
              <a:t>High-level languages are categorized into two main types based on their execution method: compiled languages, like C++, that are fully translated into machine code before execution, and interpreted languages, such as Python, which are translated line-by-line at runtime. </a:t>
            </a:r>
          </a:p>
        </p:txBody>
      </p:sp>
    </p:spTree>
    <p:extLst>
      <p:ext uri="{BB962C8B-B14F-4D97-AF65-F5344CB8AC3E}">
        <p14:creationId xmlns:p14="http://schemas.microsoft.com/office/powerpoint/2010/main" val="2136272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 presetClass="entr" presetSubtype="4" fill="hold" grpId="0" nodeType="withEffect">
                                  <p:stCondLst>
                                    <p:cond delay="0"/>
                                  </p:stCondLst>
                                  <p:childTnLst>
                                    <p:set>
                                      <p:cBhvr>
                                        <p:cTn id="9" dur="1" fill="hold">
                                          <p:stCondLst>
                                            <p:cond delay="0"/>
                                          </p:stCondLst>
                                        </p:cTn>
                                        <p:tgtEl>
                                          <p:spTgt spid="3">
                                            <p:bg/>
                                          </p:spTgt>
                                        </p:tgtEl>
                                        <p:attrNameLst>
                                          <p:attrName>style.visibility</p:attrName>
                                        </p:attrNameLst>
                                      </p:cBhvr>
                                      <p:to>
                                        <p:strVal val="visible"/>
                                      </p:to>
                                    </p:set>
                                    <p:anim calcmode="lin" valueType="num">
                                      <p:cBhvr additive="base">
                                        <p:cTn id="10"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1" dur="500" fill="hold"/>
                                        <p:tgtEl>
                                          <p:spTgt spid="3">
                                            <p:bg/>
                                          </p:spTgt>
                                        </p:tgtEl>
                                        <p:attrNameLst>
                                          <p:attrName>ppt_y</p:attrName>
                                        </p:attrNameLst>
                                      </p:cBhvr>
                                      <p:tavLst>
                                        <p:tav tm="0">
                                          <p:val>
                                            <p:strVal val="1+#ppt_h/2"/>
                                          </p:val>
                                        </p:tav>
                                        <p:tav tm="100000">
                                          <p:val>
                                            <p:strVal val="#ppt_y"/>
                                          </p:val>
                                        </p:tav>
                                      </p:tavLst>
                                    </p:anim>
                                  </p:childTnLst>
                                </p:cTn>
                              </p:par>
                              <p:par>
                                <p:cTn id="12" presetID="2" presetClass="entr" presetSubtype="4" fill="hold" grpId="0" nodeType="with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8" presetID="1" presetClass="entr" presetSubtype="0" fill="hold" grpId="0" nodeType="withEffect">
                                  <p:stCondLst>
                                    <p:cond delay="0"/>
                                  </p:stCondLst>
                                  <p:childTnLst>
                                    <p:set>
                                      <p:cBhvr>
                                        <p:cTn id="2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3FC8E-6739-40C8-8688-0830861F36AA}"/>
              </a:ext>
            </a:extLst>
          </p:cNvPr>
          <p:cNvSpPr>
            <a:spLocks noGrp="1"/>
          </p:cNvSpPr>
          <p:nvPr>
            <p:ph type="title"/>
          </p:nvPr>
        </p:nvSpPr>
        <p:spPr>
          <a:xfrm>
            <a:off x="198120" y="-190504"/>
            <a:ext cx="10515600" cy="1325563"/>
          </a:xfrm>
        </p:spPr>
        <p:txBody>
          <a:bodyPr/>
          <a:lstStyle/>
          <a:p>
            <a:r>
              <a:rPr lang="en-US" dirty="0"/>
              <a:t>Computer Languages</a:t>
            </a:r>
            <a:endParaRPr lang="en-IN" dirty="0"/>
          </a:p>
        </p:txBody>
      </p:sp>
      <p:sp>
        <p:nvSpPr>
          <p:cNvPr id="3" name="Content Placeholder 2">
            <a:extLst>
              <a:ext uri="{FF2B5EF4-FFF2-40B4-BE49-F238E27FC236}">
                <a16:creationId xmlns:a16="http://schemas.microsoft.com/office/drawing/2014/main" id="{A588F013-874A-4ECE-A73F-57EC683AFB6A}"/>
              </a:ext>
            </a:extLst>
          </p:cNvPr>
          <p:cNvSpPr>
            <a:spLocks noGrp="1"/>
          </p:cNvSpPr>
          <p:nvPr>
            <p:ph idx="1"/>
          </p:nvPr>
        </p:nvSpPr>
        <p:spPr>
          <a:xfrm>
            <a:off x="198120" y="974464"/>
            <a:ext cx="4762500" cy="5237958"/>
          </a:xfrm>
        </p:spPr>
        <p:style>
          <a:lnRef idx="0">
            <a:schemeClr val="accent2"/>
          </a:lnRef>
          <a:fillRef idx="3">
            <a:schemeClr val="accent2"/>
          </a:fillRef>
          <a:effectRef idx="3">
            <a:schemeClr val="accent2"/>
          </a:effectRef>
          <a:fontRef idx="minor">
            <a:schemeClr val="lt1"/>
          </a:fontRef>
        </p:style>
        <p:txBody>
          <a:bodyPr>
            <a:normAutofit fontScale="55000" lnSpcReduction="20000"/>
          </a:bodyPr>
          <a:lstStyle/>
          <a:p>
            <a:r>
              <a:rPr lang="en-IN" sz="5100" dirty="0">
                <a:latin typeface="Arial Black" panose="020B0A04020102020204" pitchFamily="34" charset="0"/>
                <a:cs typeface="Arial" panose="020B0604020202020204" pitchFamily="34" charset="0"/>
              </a:rPr>
              <a:t>3</a:t>
            </a:r>
            <a:r>
              <a:rPr lang="en-IN" sz="5100" baseline="30000" dirty="0">
                <a:latin typeface="Arial Black" panose="020B0A04020102020204" pitchFamily="34" charset="0"/>
                <a:cs typeface="Arial" panose="020B0604020202020204" pitchFamily="34" charset="0"/>
              </a:rPr>
              <a:t>rd</a:t>
            </a:r>
            <a:r>
              <a:rPr lang="en-IN" sz="5100" dirty="0">
                <a:latin typeface="Arial Black" panose="020B0A04020102020204" pitchFamily="34" charset="0"/>
                <a:cs typeface="Arial" panose="020B0604020202020204" pitchFamily="34" charset="0"/>
              </a:rPr>
              <a:t> generation Languages</a:t>
            </a:r>
          </a:p>
          <a:p>
            <a:r>
              <a:rPr lang="en-IN" sz="4400" dirty="0">
                <a:latin typeface="Arial" panose="020B0604020202020204" pitchFamily="34" charset="0"/>
                <a:cs typeface="Arial" panose="020B0604020202020204" pitchFamily="34" charset="0"/>
              </a:rPr>
              <a:t>A 3rd level computer language, or Third-Generation Language (3GL), is a high-level, machine-independent programming language designed to be programmer-friendly, abstracting away machine details for easier code writing and debugging. Common types of 3GLs include procedural languages (like C and Pascal), object-oriented languages (like Java and C++), and scripting languages (like Python and JavaScript), though these classifications often overlap. </a:t>
            </a:r>
            <a:endParaRPr lang="en-IN" sz="38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72B6FC6E-904C-4EA7-9FB0-94C1D6F0EE27}"/>
              </a:ext>
            </a:extLst>
          </p:cNvPr>
          <p:cNvSpPr txBox="1"/>
          <p:nvPr/>
        </p:nvSpPr>
        <p:spPr>
          <a:xfrm>
            <a:off x="5676900" y="241557"/>
            <a:ext cx="6313170" cy="5970865"/>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IN" sz="2800" dirty="0">
                <a:latin typeface="Arial Black" panose="020B0A04020102020204" pitchFamily="34" charset="0"/>
                <a:cs typeface="Arial" panose="020B0604020202020204" pitchFamily="34" charset="0"/>
              </a:rPr>
              <a:t>4</a:t>
            </a:r>
            <a:r>
              <a:rPr lang="en-IN" sz="2800" baseline="30000" dirty="0">
                <a:latin typeface="Arial Black" panose="020B0A04020102020204" pitchFamily="34" charset="0"/>
                <a:cs typeface="Arial" panose="020B0604020202020204" pitchFamily="34" charset="0"/>
              </a:rPr>
              <a:t>th</a:t>
            </a:r>
            <a:r>
              <a:rPr lang="en-IN" sz="2800" dirty="0">
                <a:latin typeface="Arial Black" panose="020B0A04020102020204" pitchFamily="34" charset="0"/>
                <a:cs typeface="Arial" panose="020B0604020202020204" pitchFamily="34" charset="0"/>
              </a:rPr>
              <a:t> Generation Languages</a:t>
            </a:r>
          </a:p>
          <a:p>
            <a:endParaRPr lang="en-IN" dirty="0"/>
          </a:p>
          <a:p>
            <a:pPr marL="285750" indent="-285750">
              <a:buFont typeface="Arial" panose="020B0604020202020204" pitchFamily="34" charset="0"/>
              <a:buChar char="•"/>
            </a:pPr>
            <a:r>
              <a:rPr lang="en-IN" sz="2400" dirty="0">
                <a:latin typeface="Arial" panose="020B0604020202020204" pitchFamily="34" charset="0"/>
                <a:cs typeface="Arial" panose="020B0604020202020204" pitchFamily="34" charset="0"/>
              </a:rPr>
              <a:t>A fourth-generation language (4GL) is a computer programming language designed to be closer to human language and more efficient for specific tasks, with its core purpose being increased productivity by simplifying common operations into single commands. Types of 4GLs are often domain-specific languages (DSLs), which are designed for a particular purpose like database querying or report generation. Key examples include SQL for databases, MATLAB for mathematical and scientific computing, and Python, which is used for data analysis and scripting. </a:t>
            </a:r>
          </a:p>
        </p:txBody>
      </p:sp>
    </p:spTree>
    <p:extLst>
      <p:ext uri="{BB962C8B-B14F-4D97-AF65-F5344CB8AC3E}">
        <p14:creationId xmlns:p14="http://schemas.microsoft.com/office/powerpoint/2010/main" val="1598158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3">
                                            <p:bg/>
                                          </p:spTgt>
                                        </p:tgtEl>
                                        <p:attrNameLst>
                                          <p:attrName>style.visibility</p:attrName>
                                        </p:attrNameLst>
                                      </p:cBhvr>
                                      <p:to>
                                        <p:strVal val="visible"/>
                                      </p:to>
                                    </p:set>
                                    <p:animEffect transition="in" filter="fade">
                                      <p:cBhvr>
                                        <p:cTn id="10" dur="1000"/>
                                        <p:tgtEl>
                                          <p:spTgt spid="3">
                                            <p:bg/>
                                          </p:spTgt>
                                        </p:tgtEl>
                                      </p:cBhvr>
                                    </p:animEffect>
                                    <p:anim calcmode="lin" valueType="num">
                                      <p:cBhvr>
                                        <p:cTn id="11" dur="1000" fill="hold"/>
                                        <p:tgtEl>
                                          <p:spTgt spid="3">
                                            <p:bg/>
                                          </p:spTgt>
                                        </p:tgtEl>
                                        <p:attrNameLst>
                                          <p:attrName>ppt_x</p:attrName>
                                        </p:attrNameLst>
                                      </p:cBhvr>
                                      <p:tavLst>
                                        <p:tav tm="0">
                                          <p:val>
                                            <p:strVal val="#ppt_x"/>
                                          </p:val>
                                        </p:tav>
                                        <p:tav tm="100000">
                                          <p:val>
                                            <p:strVal val="#ppt_x"/>
                                          </p:val>
                                        </p:tav>
                                      </p:tavLst>
                                    </p:anim>
                                    <p:anim calcmode="lin" valueType="num">
                                      <p:cBhvr>
                                        <p:cTn id="12" dur="1000" fill="hold"/>
                                        <p:tgtEl>
                                          <p:spTgt spid="3">
                                            <p:bg/>
                                          </p:spTgt>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anim calcmode="lin" valueType="num">
                                      <p:cBhvr>
                                        <p:cTn id="1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3FC8E-6739-40C8-8688-0830861F36AA}"/>
              </a:ext>
            </a:extLst>
          </p:cNvPr>
          <p:cNvSpPr>
            <a:spLocks noGrp="1"/>
          </p:cNvSpPr>
          <p:nvPr>
            <p:ph type="title"/>
          </p:nvPr>
        </p:nvSpPr>
        <p:spPr>
          <a:xfrm>
            <a:off x="198120" y="-190504"/>
            <a:ext cx="10515600" cy="1325563"/>
          </a:xfrm>
        </p:spPr>
        <p:txBody>
          <a:bodyPr/>
          <a:lstStyle/>
          <a:p>
            <a:r>
              <a:rPr lang="en-US" dirty="0"/>
              <a:t>Computer Languages</a:t>
            </a:r>
            <a:endParaRPr lang="en-IN" dirty="0"/>
          </a:p>
        </p:txBody>
      </p:sp>
      <p:sp>
        <p:nvSpPr>
          <p:cNvPr id="3" name="Content Placeholder 2">
            <a:extLst>
              <a:ext uri="{FF2B5EF4-FFF2-40B4-BE49-F238E27FC236}">
                <a16:creationId xmlns:a16="http://schemas.microsoft.com/office/drawing/2014/main" id="{A588F013-874A-4ECE-A73F-57EC683AFB6A}"/>
              </a:ext>
            </a:extLst>
          </p:cNvPr>
          <p:cNvSpPr>
            <a:spLocks noGrp="1"/>
          </p:cNvSpPr>
          <p:nvPr>
            <p:ph idx="1"/>
          </p:nvPr>
        </p:nvSpPr>
        <p:spPr>
          <a:xfrm>
            <a:off x="198120" y="974464"/>
            <a:ext cx="4762500" cy="5237958"/>
          </a:xfrm>
        </p:spPr>
        <p:style>
          <a:lnRef idx="0">
            <a:schemeClr val="accent2"/>
          </a:lnRef>
          <a:fillRef idx="3">
            <a:schemeClr val="accent2"/>
          </a:fillRef>
          <a:effectRef idx="3">
            <a:schemeClr val="accent2"/>
          </a:effectRef>
          <a:fontRef idx="minor">
            <a:schemeClr val="lt1"/>
          </a:fontRef>
        </p:style>
        <p:txBody>
          <a:bodyPr>
            <a:normAutofit fontScale="55000" lnSpcReduction="20000"/>
          </a:bodyPr>
          <a:lstStyle/>
          <a:p>
            <a:r>
              <a:rPr lang="en-IN" sz="5100" dirty="0">
                <a:latin typeface="Arial Black" panose="020B0A04020102020204" pitchFamily="34" charset="0"/>
                <a:cs typeface="Arial" panose="020B0604020202020204" pitchFamily="34" charset="0"/>
              </a:rPr>
              <a:t>5th generation Languages</a:t>
            </a:r>
          </a:p>
          <a:p>
            <a:r>
              <a:rPr lang="en-IN" sz="4400" dirty="0">
                <a:latin typeface="Arial" panose="020B0604020202020204" pitchFamily="34" charset="0"/>
                <a:cs typeface="Arial" panose="020B0604020202020204" pitchFamily="34" charset="0"/>
              </a:rPr>
              <a:t>A 5th generation language (5GL) is a computer language designed for artificial intelligence (AI) and problem-solving through constraints, rather than by explicit algorithmic instructions, allowing programs to learn and solve problems based on logical rules. Examples of 5GLs include </a:t>
            </a:r>
            <a:r>
              <a:rPr lang="en-IN" sz="4400" dirty="0" err="1">
                <a:latin typeface="Arial" panose="020B0604020202020204" pitchFamily="34" charset="0"/>
                <a:cs typeface="Arial" panose="020B0604020202020204" pitchFamily="34" charset="0"/>
              </a:rPr>
              <a:t>Prolog</a:t>
            </a:r>
            <a:r>
              <a:rPr lang="en-IN" sz="4400" dirty="0">
                <a:latin typeface="Arial" panose="020B0604020202020204" pitchFamily="34" charset="0"/>
                <a:cs typeface="Arial" panose="020B0604020202020204" pitchFamily="34" charset="0"/>
              </a:rPr>
              <a:t>, OPS5, and Mercury, which facilitate AI research and the development of constraint-based systems. </a:t>
            </a:r>
            <a:endParaRPr lang="en-IN" sz="3800"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720EAE37-6774-4A4D-9718-BDBCEF9002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67300" y="731520"/>
            <a:ext cx="7033260" cy="5832474"/>
          </a:xfrm>
          <a:prstGeom prst="rect">
            <a:avLst/>
          </a:prstGeom>
        </p:spPr>
      </p:pic>
    </p:spTree>
    <p:extLst>
      <p:ext uri="{BB962C8B-B14F-4D97-AF65-F5344CB8AC3E}">
        <p14:creationId xmlns:p14="http://schemas.microsoft.com/office/powerpoint/2010/main" val="1035650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2" presetClass="entr" presetSubtype="4" fill="hold" grpId="0" nodeType="withEffect">
                                  <p:stCondLst>
                                    <p:cond delay="0"/>
                                  </p:stCondLst>
                                  <p:childTnLst>
                                    <p:set>
                                      <p:cBhvr>
                                        <p:cTn id="8" dur="1" fill="hold">
                                          <p:stCondLst>
                                            <p:cond delay="0"/>
                                          </p:stCondLst>
                                        </p:cTn>
                                        <p:tgtEl>
                                          <p:spTgt spid="3">
                                            <p:bg/>
                                          </p:spTgt>
                                        </p:tgtEl>
                                        <p:attrNameLst>
                                          <p:attrName>style.visibility</p:attrName>
                                        </p:attrNameLst>
                                      </p:cBhvr>
                                      <p:to>
                                        <p:strVal val="visible"/>
                                      </p:to>
                                    </p:set>
                                    <p:anim calcmode="lin" valueType="num">
                                      <p:cBhvr additive="base">
                                        <p:cTn id="9"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0" dur="500" fill="hold"/>
                                        <p:tgtEl>
                                          <p:spTgt spid="3">
                                            <p:bg/>
                                          </p:spTgt>
                                        </p:tgtEl>
                                        <p:attrNameLst>
                                          <p:attrName>ppt_y</p:attrName>
                                        </p:attrNameLst>
                                      </p:cBhvr>
                                      <p:tavLst>
                                        <p:tav tm="0">
                                          <p:val>
                                            <p:strVal val="1+#ppt_h/2"/>
                                          </p:val>
                                        </p:tav>
                                        <p:tav tm="100000">
                                          <p:val>
                                            <p:strVal val="#ppt_y"/>
                                          </p:val>
                                        </p:tav>
                                      </p:tavLst>
                                    </p:anim>
                                  </p:childTnLst>
                                </p:cTn>
                              </p:par>
                              <p:par>
                                <p:cTn id="11" presetID="2" presetClass="entr" presetSubtype="4"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D2F1F-59E0-460D-94EA-D56D36B3223A}"/>
              </a:ext>
            </a:extLst>
          </p:cNvPr>
          <p:cNvSpPr>
            <a:spLocks noGrp="1"/>
          </p:cNvSpPr>
          <p:nvPr>
            <p:ph type="title"/>
          </p:nvPr>
        </p:nvSpPr>
        <p:spPr>
          <a:xfrm>
            <a:off x="563880" y="18255"/>
            <a:ext cx="10515600" cy="1325563"/>
          </a:xfrm>
        </p:spPr>
        <p:txBody>
          <a:bodyPr/>
          <a:lstStyle/>
          <a:p>
            <a:r>
              <a:rPr lang="en-US" dirty="0"/>
              <a:t>Language Translator</a:t>
            </a:r>
            <a:endParaRPr lang="en-IN" dirty="0"/>
          </a:p>
        </p:txBody>
      </p:sp>
      <p:sp>
        <p:nvSpPr>
          <p:cNvPr id="3" name="Content Placeholder 2">
            <a:extLst>
              <a:ext uri="{FF2B5EF4-FFF2-40B4-BE49-F238E27FC236}">
                <a16:creationId xmlns:a16="http://schemas.microsoft.com/office/drawing/2014/main" id="{77305F6C-869B-46E9-8D4E-32DFB60D5DBB}"/>
              </a:ext>
            </a:extLst>
          </p:cNvPr>
          <p:cNvSpPr>
            <a:spLocks noGrp="1"/>
          </p:cNvSpPr>
          <p:nvPr>
            <p:ph idx="1"/>
          </p:nvPr>
        </p:nvSpPr>
        <p:spPr>
          <a:xfrm>
            <a:off x="563880" y="1253330"/>
            <a:ext cx="11064240" cy="5101749"/>
          </a:xfrm>
        </p:spPr>
        <p:style>
          <a:lnRef idx="0">
            <a:schemeClr val="accent1"/>
          </a:lnRef>
          <a:fillRef idx="3">
            <a:schemeClr val="accent1"/>
          </a:fillRef>
          <a:effectRef idx="3">
            <a:schemeClr val="accent1"/>
          </a:effectRef>
          <a:fontRef idx="minor">
            <a:schemeClr val="lt1"/>
          </a:fontRef>
        </p:style>
        <p:txBody>
          <a:bodyPr>
            <a:normAutofit/>
          </a:bodyPr>
          <a:lstStyle/>
          <a:p>
            <a:r>
              <a:rPr lang="en-IN" dirty="0"/>
              <a:t>Programming Language Translators These are software programs that process code written in a high-level, human-friendly language and convert it into a low-level language or machine code that a computer's processor can understand and execute. </a:t>
            </a:r>
          </a:p>
          <a:p>
            <a:r>
              <a:rPr lang="en-IN" dirty="0">
                <a:latin typeface="Arial Black" panose="020B0A04020102020204" pitchFamily="34" charset="0"/>
              </a:rPr>
              <a:t>Compilers: </a:t>
            </a:r>
            <a:r>
              <a:rPr lang="en-IN" dirty="0"/>
              <a:t>Translate an entire program from source code into machine code all at once, creating an executable file. They are generally used after a program is finished and are faster for execution but require re-compilation after any changes. </a:t>
            </a:r>
          </a:p>
          <a:p>
            <a:r>
              <a:rPr lang="en-IN" dirty="0">
                <a:latin typeface="Arial Black" panose="020B0A04020102020204" pitchFamily="34" charset="0"/>
              </a:rPr>
              <a:t>Interpreters: </a:t>
            </a:r>
            <a:r>
              <a:rPr lang="en-IN" dirty="0"/>
              <a:t>Translate and execute code line by line. They are useful during the development phase, stopping the process if an error is found. </a:t>
            </a:r>
          </a:p>
          <a:p>
            <a:r>
              <a:rPr lang="en-IN" dirty="0">
                <a:latin typeface="Arial Black" panose="020B0A04020102020204" pitchFamily="34" charset="0"/>
              </a:rPr>
              <a:t>Assemblers: </a:t>
            </a:r>
            <a:r>
              <a:rPr lang="en-IN" dirty="0"/>
              <a:t>Translate assembly language, a low-level language, into machine code. </a:t>
            </a:r>
          </a:p>
          <a:p>
            <a:endParaRPr lang="en-IN" dirty="0"/>
          </a:p>
          <a:p>
            <a:endParaRPr lang="en-IN" dirty="0"/>
          </a:p>
          <a:p>
            <a:endParaRPr lang="en-IN" dirty="0"/>
          </a:p>
          <a:p>
            <a:endParaRPr lang="en-IN" dirty="0"/>
          </a:p>
          <a:p>
            <a:endParaRPr lang="en-IN" dirty="0"/>
          </a:p>
          <a:p>
            <a:endParaRPr lang="en-IN" dirty="0"/>
          </a:p>
          <a:p>
            <a:endParaRPr lang="en-IN" dirty="0"/>
          </a:p>
          <a:p>
            <a:endParaRPr lang="en-IN" dirty="0"/>
          </a:p>
        </p:txBody>
      </p:sp>
      <p:sp>
        <p:nvSpPr>
          <p:cNvPr id="4" name="Rectangle 1">
            <a:extLst>
              <a:ext uri="{FF2B5EF4-FFF2-40B4-BE49-F238E27FC236}">
                <a16:creationId xmlns:a16="http://schemas.microsoft.com/office/drawing/2014/main" id="{2A1A903C-4E58-4C2B-B98E-A874724CC53D}"/>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2">
            <a:extLst>
              <a:ext uri="{FF2B5EF4-FFF2-40B4-BE49-F238E27FC236}">
                <a16:creationId xmlns:a16="http://schemas.microsoft.com/office/drawing/2014/main" id="{AC442E9B-4688-4E65-BCF4-64CBFAECE1ED}"/>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Rectangle 3">
            <a:extLst>
              <a:ext uri="{FF2B5EF4-FFF2-40B4-BE49-F238E27FC236}">
                <a16:creationId xmlns:a16="http://schemas.microsoft.com/office/drawing/2014/main" id="{2AC51F67-105B-40E5-B73C-B48FC4C7F1F6}"/>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76616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1000"/>
                                        <p:tgtEl>
                                          <p:spTgt spid="3">
                                            <p:bg/>
                                          </p:spTgt>
                                        </p:tgtEl>
                                      </p:cBhvr>
                                    </p:animEffect>
                                    <p:anim calcmode="lin" valueType="num">
                                      <p:cBhvr>
                                        <p:cTn id="12" dur="1000" fill="hold"/>
                                        <p:tgtEl>
                                          <p:spTgt spid="3">
                                            <p:bg/>
                                          </p:spTgt>
                                        </p:tgtEl>
                                        <p:attrNameLst>
                                          <p:attrName>ppt_x</p:attrName>
                                        </p:attrNameLst>
                                      </p:cBhvr>
                                      <p:tavLst>
                                        <p:tav tm="0">
                                          <p:val>
                                            <p:strVal val="#ppt_x"/>
                                          </p:val>
                                        </p:tav>
                                        <p:tav tm="100000">
                                          <p:val>
                                            <p:strVal val="#ppt_x"/>
                                          </p:val>
                                        </p:tav>
                                      </p:tavLst>
                                    </p:anim>
                                    <p:anim calcmode="lin" valueType="num">
                                      <p:cBhvr>
                                        <p:cTn id="13" dur="1000" fill="hold"/>
                                        <p:tgtEl>
                                          <p:spTgt spid="3">
                                            <p:bg/>
                                          </p:spTgt>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1000"/>
                                        <p:tgtEl>
                                          <p:spTgt spid="3">
                                            <p:txEl>
                                              <p:pRg st="0" end="0"/>
                                            </p:txEl>
                                          </p:spTgt>
                                        </p:tgtEl>
                                      </p:cBhvr>
                                    </p:animEffect>
                                    <p:anim calcmode="lin" valueType="num">
                                      <p:cBhvr>
                                        <p:cTn id="1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8"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1000"/>
                                        <p:tgtEl>
                                          <p:spTgt spid="3">
                                            <p:txEl>
                                              <p:pRg st="3" end="3"/>
                                            </p:txEl>
                                          </p:spTgt>
                                        </p:tgtEl>
                                      </p:cBhvr>
                                    </p:animEffect>
                                    <p:anim calcmode="lin" valueType="num">
                                      <p:cBhvr>
                                        <p:cTn id="3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DD59C0-A47C-4C91-B461-29E9B58A58E2}"/>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3059404" y="1259969"/>
            <a:ext cx="6747536" cy="4495546"/>
          </a:xfrm>
          <a:prstGeom prst="rect">
            <a:avLst/>
          </a:prstGeom>
        </p:spPr>
      </p:pic>
    </p:spTree>
    <p:extLst>
      <p:ext uri="{BB962C8B-B14F-4D97-AF65-F5344CB8AC3E}">
        <p14:creationId xmlns:p14="http://schemas.microsoft.com/office/powerpoint/2010/main" val="1098461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51C51-1C3D-4F43-9591-B0717AE497F7}"/>
              </a:ext>
            </a:extLst>
          </p:cNvPr>
          <p:cNvSpPr>
            <a:spLocks noGrp="1"/>
          </p:cNvSpPr>
          <p:nvPr>
            <p:ph type="title"/>
          </p:nvPr>
        </p:nvSpPr>
        <p:spPr/>
        <p:txBody>
          <a:bodyPr/>
          <a:lstStyle/>
          <a:p>
            <a:r>
              <a:rPr lang="en-US" dirty="0"/>
              <a:t>Topics to be Covered</a:t>
            </a:r>
            <a:endParaRPr lang="en-IN" dirty="0"/>
          </a:p>
        </p:txBody>
      </p:sp>
      <p:sp>
        <p:nvSpPr>
          <p:cNvPr id="3" name="Content Placeholder 2">
            <a:extLst>
              <a:ext uri="{FF2B5EF4-FFF2-40B4-BE49-F238E27FC236}">
                <a16:creationId xmlns:a16="http://schemas.microsoft.com/office/drawing/2014/main" id="{2DCA5928-C0A7-4E62-861F-A33FED2CB195}"/>
              </a:ext>
            </a:extLst>
          </p:cNvPr>
          <p:cNvSpPr>
            <a:spLocks noGrp="1"/>
          </p:cNvSpPr>
          <p:nvPr>
            <p:ph idx="1"/>
          </p:nvPr>
        </p:nvSpPr>
        <p:spPr>
          <a:xfrm>
            <a:off x="1089660" y="1690688"/>
            <a:ext cx="4373880" cy="4351338"/>
          </a:xfrm>
        </p:spPr>
        <p:style>
          <a:lnRef idx="2">
            <a:schemeClr val="dk1">
              <a:shade val="50000"/>
            </a:schemeClr>
          </a:lnRef>
          <a:fillRef idx="1">
            <a:schemeClr val="dk1"/>
          </a:fillRef>
          <a:effectRef idx="0">
            <a:schemeClr val="dk1"/>
          </a:effectRef>
          <a:fontRef idx="minor">
            <a:schemeClr val="lt1"/>
          </a:fontRef>
        </p:style>
        <p:txBody>
          <a:bodyPr/>
          <a:lstStyle/>
          <a:p>
            <a:r>
              <a:rPr lang="en-US" dirty="0">
                <a:solidFill>
                  <a:schemeClr val="bg1"/>
                </a:solidFill>
              </a:rPr>
              <a:t>Algorithm</a:t>
            </a:r>
          </a:p>
          <a:p>
            <a:r>
              <a:rPr lang="en-US" dirty="0">
                <a:solidFill>
                  <a:schemeClr val="bg1"/>
                </a:solidFill>
              </a:rPr>
              <a:t>Writing an Algorithm</a:t>
            </a:r>
          </a:p>
          <a:p>
            <a:r>
              <a:rPr lang="en-US" dirty="0">
                <a:solidFill>
                  <a:schemeClr val="bg1"/>
                </a:solidFill>
              </a:rPr>
              <a:t>Flowchart</a:t>
            </a:r>
          </a:p>
          <a:p>
            <a:r>
              <a:rPr lang="en-US" dirty="0">
                <a:solidFill>
                  <a:schemeClr val="bg1"/>
                </a:solidFill>
              </a:rPr>
              <a:t>Drawing a Flowchart</a:t>
            </a:r>
          </a:p>
          <a:p>
            <a:r>
              <a:rPr lang="en-US" dirty="0">
                <a:solidFill>
                  <a:schemeClr val="bg1"/>
                </a:solidFill>
              </a:rPr>
              <a:t>Brainstorming</a:t>
            </a:r>
          </a:p>
          <a:p>
            <a:r>
              <a:rPr lang="en-US" dirty="0">
                <a:solidFill>
                  <a:schemeClr val="bg1"/>
                </a:solidFill>
              </a:rPr>
              <a:t>Mind Maps</a:t>
            </a:r>
          </a:p>
          <a:p>
            <a:r>
              <a:rPr lang="en-US" dirty="0">
                <a:solidFill>
                  <a:schemeClr val="bg1"/>
                </a:solidFill>
              </a:rPr>
              <a:t>Computer Languages</a:t>
            </a:r>
          </a:p>
          <a:p>
            <a:r>
              <a:rPr lang="en-US" dirty="0">
                <a:solidFill>
                  <a:schemeClr val="bg1"/>
                </a:solidFill>
              </a:rPr>
              <a:t>Language Translator</a:t>
            </a:r>
            <a:endParaRPr lang="en-IN" dirty="0">
              <a:solidFill>
                <a:schemeClr val="bg1"/>
              </a:solidFill>
            </a:endParaRPr>
          </a:p>
        </p:txBody>
      </p:sp>
    </p:spTree>
    <p:extLst>
      <p:ext uri="{BB962C8B-B14F-4D97-AF65-F5344CB8AC3E}">
        <p14:creationId xmlns:p14="http://schemas.microsoft.com/office/powerpoint/2010/main" val="4088235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45" presetClass="entr" presetSubtype="0" fill="hold" grpId="0" nodeType="withEffect">
                                  <p:stCondLst>
                                    <p:cond delay="0"/>
                                  </p:stCondLst>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2000"/>
                                        <p:tgtEl>
                                          <p:spTgt spid="3">
                                            <p:bg/>
                                          </p:spTgt>
                                        </p:tgtEl>
                                      </p:cBhvr>
                                    </p:animEffect>
                                    <p:anim calcmode="lin" valueType="num">
                                      <p:cBhvr>
                                        <p:cTn id="12" dur="2000" fill="hold"/>
                                        <p:tgtEl>
                                          <p:spTgt spid="3">
                                            <p:bg/>
                                          </p:spTgt>
                                        </p:tgtEl>
                                        <p:attrNameLst>
                                          <p:attrName>ppt_w</p:attrName>
                                        </p:attrNameLst>
                                      </p:cBhvr>
                                      <p:tavLst>
                                        <p:tav tm="0" fmla="#ppt_w*sin(2.5*pi*$)">
                                          <p:val>
                                            <p:fltVal val="0"/>
                                          </p:val>
                                        </p:tav>
                                        <p:tav tm="100000">
                                          <p:val>
                                            <p:fltVal val="1"/>
                                          </p:val>
                                        </p:tav>
                                      </p:tavLst>
                                    </p:anim>
                                    <p:anim calcmode="lin" valueType="num">
                                      <p:cBhvr>
                                        <p:cTn id="13" dur="2000" fill="hold"/>
                                        <p:tgtEl>
                                          <p:spTgt spid="3">
                                            <p:bg/>
                                          </p:spTgt>
                                        </p:tgtEl>
                                        <p:attrNameLst>
                                          <p:attrName>ppt_h</p:attrName>
                                        </p:attrNameLst>
                                      </p:cBhvr>
                                      <p:tavLst>
                                        <p:tav tm="0">
                                          <p:val>
                                            <p:strVal val="#ppt_h"/>
                                          </p:val>
                                        </p:tav>
                                        <p:tav tm="100000">
                                          <p:val>
                                            <p:strVal val="#ppt_h"/>
                                          </p:val>
                                        </p:tav>
                                      </p:tavLst>
                                    </p:anim>
                                  </p:childTnLst>
                                </p:cTn>
                              </p:par>
                              <p:par>
                                <p:cTn id="14" presetID="45" presetClass="entr" presetSubtype="0" fill="hold" grpId="0" nodeType="with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2000"/>
                                        <p:tgtEl>
                                          <p:spTgt spid="3">
                                            <p:txEl>
                                              <p:pRg st="0" end="0"/>
                                            </p:txEl>
                                          </p:spTgt>
                                        </p:tgtEl>
                                      </p:cBhvr>
                                    </p:animEffect>
                                    <p:anim calcmode="lin" valueType="num">
                                      <p:cBhvr>
                                        <p:cTn id="17"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18" dur="2000" fill="hold"/>
                                        <p:tgtEl>
                                          <p:spTgt spid="3">
                                            <p:txEl>
                                              <p:pRg st="0" end="0"/>
                                            </p:txEl>
                                          </p:spTgt>
                                        </p:tgtEl>
                                        <p:attrNameLst>
                                          <p:attrName>ppt_h</p:attrName>
                                        </p:attrNameLst>
                                      </p:cBhvr>
                                      <p:tavLst>
                                        <p:tav tm="0">
                                          <p:val>
                                            <p:strVal val="#ppt_h"/>
                                          </p:val>
                                        </p:tav>
                                        <p:tav tm="100000">
                                          <p:val>
                                            <p:strVal val="#ppt_h"/>
                                          </p:val>
                                        </p:tav>
                                      </p:tavLst>
                                    </p:anim>
                                  </p:childTnLst>
                                </p:cTn>
                              </p:par>
                              <p:par>
                                <p:cTn id="19" presetID="45" presetClass="entr" presetSubtype="0" fill="hold" grpId="0" nodeType="with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2000"/>
                                        <p:tgtEl>
                                          <p:spTgt spid="3">
                                            <p:txEl>
                                              <p:pRg st="1" end="1"/>
                                            </p:txEl>
                                          </p:spTgt>
                                        </p:tgtEl>
                                      </p:cBhvr>
                                    </p:animEffect>
                                    <p:anim calcmode="lin" valueType="num">
                                      <p:cBhvr>
                                        <p:cTn id="22"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23" dur="2000" fill="hold"/>
                                        <p:tgtEl>
                                          <p:spTgt spid="3">
                                            <p:txEl>
                                              <p:pRg st="1" end="1"/>
                                            </p:txEl>
                                          </p:spTgt>
                                        </p:tgtEl>
                                        <p:attrNameLst>
                                          <p:attrName>ppt_h</p:attrName>
                                        </p:attrNameLst>
                                      </p:cBhvr>
                                      <p:tavLst>
                                        <p:tav tm="0">
                                          <p:val>
                                            <p:strVal val="#ppt_h"/>
                                          </p:val>
                                        </p:tav>
                                        <p:tav tm="100000">
                                          <p:val>
                                            <p:strVal val="#ppt_h"/>
                                          </p:val>
                                        </p:tav>
                                      </p:tavLst>
                                    </p:anim>
                                  </p:childTnLst>
                                </p:cTn>
                              </p:par>
                              <p:par>
                                <p:cTn id="24" presetID="45" presetClass="entr" presetSubtype="0" fill="hold" grpId="0" nodeType="with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2000"/>
                                        <p:tgtEl>
                                          <p:spTgt spid="3">
                                            <p:txEl>
                                              <p:pRg st="2" end="2"/>
                                            </p:txEl>
                                          </p:spTgt>
                                        </p:tgtEl>
                                      </p:cBhvr>
                                    </p:animEffect>
                                    <p:anim calcmode="lin" valueType="num">
                                      <p:cBhvr>
                                        <p:cTn id="27"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28" dur="2000" fill="hold"/>
                                        <p:tgtEl>
                                          <p:spTgt spid="3">
                                            <p:txEl>
                                              <p:pRg st="2" end="2"/>
                                            </p:txEl>
                                          </p:spTgt>
                                        </p:tgtEl>
                                        <p:attrNameLst>
                                          <p:attrName>ppt_h</p:attrName>
                                        </p:attrNameLst>
                                      </p:cBhvr>
                                      <p:tavLst>
                                        <p:tav tm="0">
                                          <p:val>
                                            <p:strVal val="#ppt_h"/>
                                          </p:val>
                                        </p:tav>
                                        <p:tav tm="100000">
                                          <p:val>
                                            <p:strVal val="#ppt_h"/>
                                          </p:val>
                                        </p:tav>
                                      </p:tavLst>
                                    </p:anim>
                                  </p:childTnLst>
                                </p:cTn>
                              </p:par>
                              <p:par>
                                <p:cTn id="29" presetID="45" presetClass="entr" presetSubtype="0" fill="hold" grpId="0" nodeType="with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2000"/>
                                        <p:tgtEl>
                                          <p:spTgt spid="3">
                                            <p:txEl>
                                              <p:pRg st="3" end="3"/>
                                            </p:txEl>
                                          </p:spTgt>
                                        </p:tgtEl>
                                      </p:cBhvr>
                                    </p:animEffect>
                                    <p:anim calcmode="lin" valueType="num">
                                      <p:cBhvr>
                                        <p:cTn id="32" dur="2000" fill="hold"/>
                                        <p:tgtEl>
                                          <p:spTgt spid="3">
                                            <p:txEl>
                                              <p:pRg st="3" end="3"/>
                                            </p:txEl>
                                          </p:spTgt>
                                        </p:tgtEl>
                                        <p:attrNameLst>
                                          <p:attrName>ppt_w</p:attrName>
                                        </p:attrNameLst>
                                      </p:cBhvr>
                                      <p:tavLst>
                                        <p:tav tm="0" fmla="#ppt_w*sin(2.5*pi*$)">
                                          <p:val>
                                            <p:fltVal val="0"/>
                                          </p:val>
                                        </p:tav>
                                        <p:tav tm="100000">
                                          <p:val>
                                            <p:fltVal val="1"/>
                                          </p:val>
                                        </p:tav>
                                      </p:tavLst>
                                    </p:anim>
                                    <p:anim calcmode="lin" valueType="num">
                                      <p:cBhvr>
                                        <p:cTn id="33" dur="2000" fill="hold"/>
                                        <p:tgtEl>
                                          <p:spTgt spid="3">
                                            <p:txEl>
                                              <p:pRg st="3" end="3"/>
                                            </p:txEl>
                                          </p:spTgt>
                                        </p:tgtEl>
                                        <p:attrNameLst>
                                          <p:attrName>ppt_h</p:attrName>
                                        </p:attrNameLst>
                                      </p:cBhvr>
                                      <p:tavLst>
                                        <p:tav tm="0">
                                          <p:val>
                                            <p:strVal val="#ppt_h"/>
                                          </p:val>
                                        </p:tav>
                                        <p:tav tm="100000">
                                          <p:val>
                                            <p:strVal val="#ppt_h"/>
                                          </p:val>
                                        </p:tav>
                                      </p:tavLst>
                                    </p:anim>
                                  </p:childTnLst>
                                </p:cTn>
                              </p:par>
                              <p:par>
                                <p:cTn id="34" presetID="45" presetClass="entr" presetSubtype="0" fill="hold" grpId="0" nodeType="with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fade">
                                      <p:cBhvr>
                                        <p:cTn id="36" dur="2000"/>
                                        <p:tgtEl>
                                          <p:spTgt spid="3">
                                            <p:txEl>
                                              <p:pRg st="4" end="4"/>
                                            </p:txEl>
                                          </p:spTgt>
                                        </p:tgtEl>
                                      </p:cBhvr>
                                    </p:animEffect>
                                    <p:anim calcmode="lin" valueType="num">
                                      <p:cBhvr>
                                        <p:cTn id="37" dur="2000" fill="hold"/>
                                        <p:tgtEl>
                                          <p:spTgt spid="3">
                                            <p:txEl>
                                              <p:pRg st="4" end="4"/>
                                            </p:txEl>
                                          </p:spTgt>
                                        </p:tgtEl>
                                        <p:attrNameLst>
                                          <p:attrName>ppt_w</p:attrName>
                                        </p:attrNameLst>
                                      </p:cBhvr>
                                      <p:tavLst>
                                        <p:tav tm="0" fmla="#ppt_w*sin(2.5*pi*$)">
                                          <p:val>
                                            <p:fltVal val="0"/>
                                          </p:val>
                                        </p:tav>
                                        <p:tav tm="100000">
                                          <p:val>
                                            <p:fltVal val="1"/>
                                          </p:val>
                                        </p:tav>
                                      </p:tavLst>
                                    </p:anim>
                                    <p:anim calcmode="lin" valueType="num">
                                      <p:cBhvr>
                                        <p:cTn id="38" dur="2000" fill="hold"/>
                                        <p:tgtEl>
                                          <p:spTgt spid="3">
                                            <p:txEl>
                                              <p:pRg st="4" end="4"/>
                                            </p:txEl>
                                          </p:spTgt>
                                        </p:tgtEl>
                                        <p:attrNameLst>
                                          <p:attrName>ppt_h</p:attrName>
                                        </p:attrNameLst>
                                      </p:cBhvr>
                                      <p:tavLst>
                                        <p:tav tm="0">
                                          <p:val>
                                            <p:strVal val="#ppt_h"/>
                                          </p:val>
                                        </p:tav>
                                        <p:tav tm="100000">
                                          <p:val>
                                            <p:strVal val="#ppt_h"/>
                                          </p:val>
                                        </p:tav>
                                      </p:tavLst>
                                    </p:anim>
                                  </p:childTnLst>
                                </p:cTn>
                              </p:par>
                              <p:par>
                                <p:cTn id="39" presetID="45" presetClass="entr" presetSubtype="0" fill="hold" grpId="0" nodeType="with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fade">
                                      <p:cBhvr>
                                        <p:cTn id="41" dur="2000"/>
                                        <p:tgtEl>
                                          <p:spTgt spid="3">
                                            <p:txEl>
                                              <p:pRg st="5" end="5"/>
                                            </p:txEl>
                                          </p:spTgt>
                                        </p:tgtEl>
                                      </p:cBhvr>
                                    </p:animEffect>
                                    <p:anim calcmode="lin" valueType="num">
                                      <p:cBhvr>
                                        <p:cTn id="42" dur="2000" fill="hold"/>
                                        <p:tgtEl>
                                          <p:spTgt spid="3">
                                            <p:txEl>
                                              <p:pRg st="5" end="5"/>
                                            </p:txEl>
                                          </p:spTgt>
                                        </p:tgtEl>
                                        <p:attrNameLst>
                                          <p:attrName>ppt_w</p:attrName>
                                        </p:attrNameLst>
                                      </p:cBhvr>
                                      <p:tavLst>
                                        <p:tav tm="0" fmla="#ppt_w*sin(2.5*pi*$)">
                                          <p:val>
                                            <p:fltVal val="0"/>
                                          </p:val>
                                        </p:tav>
                                        <p:tav tm="100000">
                                          <p:val>
                                            <p:fltVal val="1"/>
                                          </p:val>
                                        </p:tav>
                                      </p:tavLst>
                                    </p:anim>
                                    <p:anim calcmode="lin" valueType="num">
                                      <p:cBhvr>
                                        <p:cTn id="43" dur="2000" fill="hold"/>
                                        <p:tgtEl>
                                          <p:spTgt spid="3">
                                            <p:txEl>
                                              <p:pRg st="5" end="5"/>
                                            </p:txEl>
                                          </p:spTgt>
                                        </p:tgtEl>
                                        <p:attrNameLst>
                                          <p:attrName>ppt_h</p:attrName>
                                        </p:attrNameLst>
                                      </p:cBhvr>
                                      <p:tavLst>
                                        <p:tav tm="0">
                                          <p:val>
                                            <p:strVal val="#ppt_h"/>
                                          </p:val>
                                        </p:tav>
                                        <p:tav tm="100000">
                                          <p:val>
                                            <p:strVal val="#ppt_h"/>
                                          </p:val>
                                        </p:tav>
                                      </p:tavLst>
                                    </p:anim>
                                  </p:childTnLst>
                                </p:cTn>
                              </p:par>
                              <p:par>
                                <p:cTn id="44" presetID="45" presetClass="entr" presetSubtype="0" fill="hold" grpId="0" nodeType="with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Effect transition="in" filter="fade">
                                      <p:cBhvr>
                                        <p:cTn id="46" dur="2000"/>
                                        <p:tgtEl>
                                          <p:spTgt spid="3">
                                            <p:txEl>
                                              <p:pRg st="6" end="6"/>
                                            </p:txEl>
                                          </p:spTgt>
                                        </p:tgtEl>
                                      </p:cBhvr>
                                    </p:animEffect>
                                    <p:anim calcmode="lin" valueType="num">
                                      <p:cBhvr>
                                        <p:cTn id="47" dur="2000" fill="hold"/>
                                        <p:tgtEl>
                                          <p:spTgt spid="3">
                                            <p:txEl>
                                              <p:pRg st="6" end="6"/>
                                            </p:txEl>
                                          </p:spTgt>
                                        </p:tgtEl>
                                        <p:attrNameLst>
                                          <p:attrName>ppt_w</p:attrName>
                                        </p:attrNameLst>
                                      </p:cBhvr>
                                      <p:tavLst>
                                        <p:tav tm="0" fmla="#ppt_w*sin(2.5*pi*$)">
                                          <p:val>
                                            <p:fltVal val="0"/>
                                          </p:val>
                                        </p:tav>
                                        <p:tav tm="100000">
                                          <p:val>
                                            <p:fltVal val="1"/>
                                          </p:val>
                                        </p:tav>
                                      </p:tavLst>
                                    </p:anim>
                                    <p:anim calcmode="lin" valueType="num">
                                      <p:cBhvr>
                                        <p:cTn id="48" dur="2000" fill="hold"/>
                                        <p:tgtEl>
                                          <p:spTgt spid="3">
                                            <p:txEl>
                                              <p:pRg st="6" end="6"/>
                                            </p:txEl>
                                          </p:spTgt>
                                        </p:tgtEl>
                                        <p:attrNameLst>
                                          <p:attrName>ppt_h</p:attrName>
                                        </p:attrNameLst>
                                      </p:cBhvr>
                                      <p:tavLst>
                                        <p:tav tm="0">
                                          <p:val>
                                            <p:strVal val="#ppt_h"/>
                                          </p:val>
                                        </p:tav>
                                        <p:tav tm="100000">
                                          <p:val>
                                            <p:strVal val="#ppt_h"/>
                                          </p:val>
                                        </p:tav>
                                      </p:tavLst>
                                    </p:anim>
                                  </p:childTnLst>
                                </p:cTn>
                              </p:par>
                              <p:par>
                                <p:cTn id="49" presetID="45" presetClass="entr" presetSubtype="0" fill="hold" grpId="0" nodeType="withEffect">
                                  <p:stCondLst>
                                    <p:cond delay="0"/>
                                  </p:stCondLst>
                                  <p:childTnLst>
                                    <p:set>
                                      <p:cBhvr>
                                        <p:cTn id="50" dur="1" fill="hold">
                                          <p:stCondLst>
                                            <p:cond delay="0"/>
                                          </p:stCondLst>
                                        </p:cTn>
                                        <p:tgtEl>
                                          <p:spTgt spid="3">
                                            <p:txEl>
                                              <p:pRg st="7" end="7"/>
                                            </p:txEl>
                                          </p:spTgt>
                                        </p:tgtEl>
                                        <p:attrNameLst>
                                          <p:attrName>style.visibility</p:attrName>
                                        </p:attrNameLst>
                                      </p:cBhvr>
                                      <p:to>
                                        <p:strVal val="visible"/>
                                      </p:to>
                                    </p:set>
                                    <p:animEffect transition="in" filter="fade">
                                      <p:cBhvr>
                                        <p:cTn id="51" dur="2000"/>
                                        <p:tgtEl>
                                          <p:spTgt spid="3">
                                            <p:txEl>
                                              <p:pRg st="7" end="7"/>
                                            </p:txEl>
                                          </p:spTgt>
                                        </p:tgtEl>
                                      </p:cBhvr>
                                    </p:animEffect>
                                    <p:anim calcmode="lin" valueType="num">
                                      <p:cBhvr>
                                        <p:cTn id="52" dur="2000" fill="hold"/>
                                        <p:tgtEl>
                                          <p:spTgt spid="3">
                                            <p:txEl>
                                              <p:pRg st="7" end="7"/>
                                            </p:txEl>
                                          </p:spTgt>
                                        </p:tgtEl>
                                        <p:attrNameLst>
                                          <p:attrName>ppt_w</p:attrName>
                                        </p:attrNameLst>
                                      </p:cBhvr>
                                      <p:tavLst>
                                        <p:tav tm="0" fmla="#ppt_w*sin(2.5*pi*$)">
                                          <p:val>
                                            <p:fltVal val="0"/>
                                          </p:val>
                                        </p:tav>
                                        <p:tav tm="100000">
                                          <p:val>
                                            <p:fltVal val="1"/>
                                          </p:val>
                                        </p:tav>
                                      </p:tavLst>
                                    </p:anim>
                                    <p:anim calcmode="lin" valueType="num">
                                      <p:cBhvr>
                                        <p:cTn id="53" dur="2000" fill="hold"/>
                                        <p:tgtEl>
                                          <p:spTgt spid="3">
                                            <p:txEl>
                                              <p:pRg st="7" end="7"/>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07825-801C-4EFC-9DE4-E84502722478}"/>
              </a:ext>
            </a:extLst>
          </p:cNvPr>
          <p:cNvSpPr>
            <a:spLocks noGrp="1"/>
          </p:cNvSpPr>
          <p:nvPr>
            <p:ph type="title"/>
          </p:nvPr>
        </p:nvSpPr>
        <p:spPr/>
        <p:txBody>
          <a:bodyPr/>
          <a:lstStyle/>
          <a:p>
            <a:r>
              <a:rPr lang="en-US" dirty="0"/>
              <a:t>Algorithm</a:t>
            </a:r>
            <a:endParaRPr lang="en-IN" dirty="0"/>
          </a:p>
        </p:txBody>
      </p:sp>
      <p:sp>
        <p:nvSpPr>
          <p:cNvPr id="4" name="TextBox 3">
            <a:extLst>
              <a:ext uri="{FF2B5EF4-FFF2-40B4-BE49-F238E27FC236}">
                <a16:creationId xmlns:a16="http://schemas.microsoft.com/office/drawing/2014/main" id="{85104CB3-F1A5-4E47-9275-1B1CCBBE0264}"/>
              </a:ext>
            </a:extLst>
          </p:cNvPr>
          <p:cNvSpPr txBox="1"/>
          <p:nvPr/>
        </p:nvSpPr>
        <p:spPr>
          <a:xfrm>
            <a:off x="5372100" y="365125"/>
            <a:ext cx="5981700" cy="861774"/>
          </a:xfrm>
          <a:prstGeom prst="rect">
            <a:avLst/>
          </a:prstGeom>
          <a:noFill/>
        </p:spPr>
        <p:txBody>
          <a:bodyPr wrap="square" rtlCol="0">
            <a:spAutoFit/>
          </a:bodyPr>
          <a:lstStyle/>
          <a:p>
            <a:r>
              <a:rPr lang="en-US" sz="3200" dirty="0"/>
              <a:t>Key Characteristics of an Algorithm</a:t>
            </a:r>
          </a:p>
          <a:p>
            <a:endParaRPr lang="en-IN" dirty="0"/>
          </a:p>
        </p:txBody>
      </p:sp>
      <p:pic>
        <p:nvPicPr>
          <p:cNvPr id="9" name="Content Placeholder 8">
            <a:extLst>
              <a:ext uri="{FF2B5EF4-FFF2-40B4-BE49-F238E27FC236}">
                <a16:creationId xmlns:a16="http://schemas.microsoft.com/office/drawing/2014/main" id="{3960C0B3-AB42-4759-A14D-B0BAD1E3F35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05050" y="1226899"/>
            <a:ext cx="7072650" cy="5239545"/>
          </a:xfrm>
        </p:spPr>
      </p:pic>
      <p:pic>
        <p:nvPicPr>
          <p:cNvPr id="11" name="Picture 10">
            <a:extLst>
              <a:ext uri="{FF2B5EF4-FFF2-40B4-BE49-F238E27FC236}">
                <a16:creationId xmlns:a16="http://schemas.microsoft.com/office/drawing/2014/main" id="{92D2DAEA-0DFC-4FFD-9658-18EB34A607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 y="1794670"/>
            <a:ext cx="4686299" cy="3874610"/>
          </a:xfrm>
          <a:prstGeom prst="rect">
            <a:avLst/>
          </a:prstGeom>
        </p:spPr>
      </p:pic>
    </p:spTree>
    <p:extLst>
      <p:ext uri="{BB962C8B-B14F-4D97-AF65-F5344CB8AC3E}">
        <p14:creationId xmlns:p14="http://schemas.microsoft.com/office/powerpoint/2010/main" val="3737080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16" presetClass="entr" presetSubtype="21"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par>
                                <p:cTn id="12" presetID="1" presetClass="entr" presetSubtype="0" fill="hold" nodeType="with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par>
                                <p:cTn id="14" presetID="2" presetClass="entr" presetSubtype="4"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ppt_x"/>
                                          </p:val>
                                        </p:tav>
                                        <p:tav tm="100000">
                                          <p:val>
                                            <p:strVal val="#ppt_x"/>
                                          </p:val>
                                        </p:tav>
                                      </p:tavLst>
                                    </p:anim>
                                    <p:anim calcmode="lin" valueType="num">
                                      <p:cBhvr additive="base">
                                        <p:cTn id="1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07825-801C-4EFC-9DE4-E84502722478}"/>
              </a:ext>
            </a:extLst>
          </p:cNvPr>
          <p:cNvSpPr>
            <a:spLocks noGrp="1"/>
          </p:cNvSpPr>
          <p:nvPr>
            <p:ph type="title"/>
          </p:nvPr>
        </p:nvSpPr>
        <p:spPr/>
        <p:txBody>
          <a:bodyPr/>
          <a:lstStyle/>
          <a:p>
            <a:r>
              <a:rPr lang="en-US" dirty="0"/>
              <a:t>Algorithm</a:t>
            </a:r>
            <a:endParaRPr lang="en-IN" dirty="0"/>
          </a:p>
        </p:txBody>
      </p:sp>
      <p:sp>
        <p:nvSpPr>
          <p:cNvPr id="3" name="Content Placeholder 2">
            <a:extLst>
              <a:ext uri="{FF2B5EF4-FFF2-40B4-BE49-F238E27FC236}">
                <a16:creationId xmlns:a16="http://schemas.microsoft.com/office/drawing/2014/main" id="{DBA83AAE-F4EB-4C63-8537-A44D3F52D733}"/>
              </a:ext>
            </a:extLst>
          </p:cNvPr>
          <p:cNvSpPr>
            <a:spLocks noGrp="1"/>
          </p:cNvSpPr>
          <p:nvPr>
            <p:ph idx="1"/>
          </p:nvPr>
        </p:nvSpPr>
        <p:spPr>
          <a:xfrm>
            <a:off x="381000" y="2117725"/>
            <a:ext cx="4419600" cy="4351338"/>
          </a:xfrm>
        </p:spPr>
        <p:style>
          <a:lnRef idx="0">
            <a:schemeClr val="accent1"/>
          </a:lnRef>
          <a:fillRef idx="3">
            <a:schemeClr val="accent1"/>
          </a:fillRef>
          <a:effectRef idx="3">
            <a:schemeClr val="accent1"/>
          </a:effectRef>
          <a:fontRef idx="minor">
            <a:schemeClr val="lt1"/>
          </a:fontRef>
        </p:style>
        <p:txBody>
          <a:bodyPr/>
          <a:lstStyle/>
          <a:p>
            <a:r>
              <a:rPr lang="en-IN" dirty="0"/>
              <a:t>An algorithm is a step-by-step set of instructions designed to solve a specific problem, perform a task, or carry out a calculation. </a:t>
            </a:r>
          </a:p>
          <a:p>
            <a:r>
              <a:rPr lang="en-IN" dirty="0"/>
              <a:t>It takes input data, processes it through a series of well-defined operations, and produces a desired output. </a:t>
            </a:r>
          </a:p>
        </p:txBody>
      </p:sp>
      <p:sp>
        <p:nvSpPr>
          <p:cNvPr id="4" name="TextBox 3">
            <a:extLst>
              <a:ext uri="{FF2B5EF4-FFF2-40B4-BE49-F238E27FC236}">
                <a16:creationId xmlns:a16="http://schemas.microsoft.com/office/drawing/2014/main" id="{85104CB3-F1A5-4E47-9275-1B1CCBBE0264}"/>
              </a:ext>
            </a:extLst>
          </p:cNvPr>
          <p:cNvSpPr txBox="1"/>
          <p:nvPr/>
        </p:nvSpPr>
        <p:spPr>
          <a:xfrm>
            <a:off x="5372100" y="365125"/>
            <a:ext cx="5981700" cy="861774"/>
          </a:xfrm>
          <a:prstGeom prst="rect">
            <a:avLst/>
          </a:prstGeom>
          <a:noFill/>
        </p:spPr>
        <p:txBody>
          <a:bodyPr wrap="square" rtlCol="0">
            <a:spAutoFit/>
          </a:bodyPr>
          <a:lstStyle/>
          <a:p>
            <a:r>
              <a:rPr lang="en-US" sz="3200" dirty="0"/>
              <a:t>Key Characteristics of an Algorithm</a:t>
            </a:r>
          </a:p>
          <a:p>
            <a:endParaRPr lang="en-IN" dirty="0"/>
          </a:p>
        </p:txBody>
      </p:sp>
      <p:sp>
        <p:nvSpPr>
          <p:cNvPr id="5" name="Rectangle 1">
            <a:extLst>
              <a:ext uri="{FF2B5EF4-FFF2-40B4-BE49-F238E27FC236}">
                <a16:creationId xmlns:a16="http://schemas.microsoft.com/office/drawing/2014/main" id="{E7319B44-E0EA-4566-AAE4-E7FE1C487CC0}"/>
              </a:ext>
            </a:extLst>
          </p:cNvPr>
          <p:cNvSpPr>
            <a:spLocks noChangeArrowheads="1"/>
          </p:cNvSpPr>
          <p:nvPr/>
        </p:nvSpPr>
        <p:spPr bwMode="auto">
          <a:xfrm>
            <a:off x="5372100" y="1435998"/>
            <a:ext cx="6553200" cy="4979804"/>
          </a:xfrm>
          <a:prstGeom prst="rect">
            <a:avLst/>
          </a:prstGeom>
          <a:ln/>
        </p:spPr>
        <p:style>
          <a:lnRef idx="1">
            <a:schemeClr val="accent6"/>
          </a:lnRef>
          <a:fillRef idx="2">
            <a:schemeClr val="accent6"/>
          </a:fillRef>
          <a:effectRef idx="1">
            <a:schemeClr val="accent6"/>
          </a:effectRef>
          <a:fontRef idx="minor">
            <a:schemeClr val="dk1"/>
          </a:fontRef>
        </p:style>
        <p:txBody>
          <a:bodyPr vert="horz" wrap="square" lIns="0" tIns="88872" rIns="0" bIns="179331"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2400" i="0" u="none" strike="noStrike" cap="none" normalizeH="0" baseline="0" dirty="0">
                <a:ln>
                  <a:noFill/>
                </a:ln>
                <a:solidFill>
                  <a:srgbClr val="001D35"/>
                </a:solidFill>
                <a:effectLst/>
                <a:latin typeface="Arial Black" panose="020B0A04020102020204" pitchFamily="34" charset="0"/>
              </a:rPr>
              <a:t>Step-by-step procedure: </a:t>
            </a:r>
            <a:r>
              <a:rPr kumimoji="0" lang="en-US" altLang="en-US" sz="2400" b="0" i="0" u="none" strike="noStrike" cap="none" normalizeH="0" baseline="0" dirty="0">
                <a:ln>
                  <a:noFill/>
                </a:ln>
                <a:solidFill>
                  <a:srgbClr val="001D35"/>
                </a:solidFill>
                <a:effectLst/>
                <a:latin typeface="Arial" panose="020B0604020202020204" pitchFamily="34" charset="0"/>
                <a:cs typeface="Arial" panose="020B0604020202020204" pitchFamily="34" charset="0"/>
              </a:rPr>
              <a:t>An algorithm provides a clear, logical sequence of actions to complete a task.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rgbClr val="001D35"/>
                </a:solidFill>
                <a:effectLst/>
                <a:latin typeface="Arial Black" panose="020B0A04020102020204" pitchFamily="34" charset="0"/>
              </a:rPr>
              <a:t>Input:</a:t>
            </a:r>
            <a:r>
              <a:rPr kumimoji="0" lang="en-US" altLang="en-US" sz="2400" b="0" i="0" u="none" strike="noStrike" cap="none" normalizeH="0" baseline="0" dirty="0">
                <a:ln>
                  <a:noFill/>
                </a:ln>
                <a:solidFill>
                  <a:srgbClr val="001D35"/>
                </a:solidFill>
                <a:effectLst/>
                <a:latin typeface="Arial Black" panose="020B0A04020102020204" pitchFamily="34" charset="0"/>
              </a:rPr>
              <a:t> </a:t>
            </a:r>
            <a:r>
              <a:rPr kumimoji="0" lang="en-US" altLang="en-US" sz="2400" b="0" i="0" u="none" strike="noStrike" cap="none" normalizeH="0" baseline="0" dirty="0">
                <a:ln>
                  <a:noFill/>
                </a:ln>
                <a:solidFill>
                  <a:srgbClr val="001D35"/>
                </a:solidFill>
                <a:effectLst/>
                <a:latin typeface="Arial" panose="020B0604020202020204" pitchFamily="34" charset="0"/>
                <a:cs typeface="Arial" panose="020B0604020202020204" pitchFamily="34" charset="0"/>
              </a:rPr>
              <a:t>It requires some form of input data to begin the process.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rgbClr val="001D35"/>
                </a:solidFill>
                <a:effectLst/>
                <a:latin typeface="Arial Black" panose="020B0A04020102020204" pitchFamily="34" charset="0"/>
              </a:rPr>
              <a:t>Processing:</a:t>
            </a:r>
            <a:r>
              <a:rPr kumimoji="0" lang="en-US" altLang="en-US" sz="2400" b="0" i="0" u="none" strike="noStrike" cap="none" normalizeH="0" baseline="0" dirty="0">
                <a:ln>
                  <a:noFill/>
                </a:ln>
                <a:solidFill>
                  <a:srgbClr val="001D35"/>
                </a:solidFill>
                <a:effectLst/>
                <a:latin typeface="Arial Black" panose="020B0A04020102020204" pitchFamily="34" charset="0"/>
              </a:rPr>
              <a:t> </a:t>
            </a:r>
            <a:r>
              <a:rPr kumimoji="0" lang="en-US" altLang="en-US" sz="2400" b="0" i="0" u="none" strike="noStrike" cap="none" normalizeH="0" baseline="0" dirty="0">
                <a:ln>
                  <a:noFill/>
                </a:ln>
                <a:solidFill>
                  <a:srgbClr val="001D35"/>
                </a:solidFill>
                <a:effectLst/>
                <a:latin typeface="Arial" panose="020B0604020202020204" pitchFamily="34" charset="0"/>
                <a:cs typeface="Arial" panose="020B0604020202020204" pitchFamily="34" charset="0"/>
              </a:rPr>
              <a:t>It performs operations on the input data in a specific order. </a:t>
            </a:r>
            <a:endParaRPr kumimoji="0" lang="en-US" altLang="en-US" sz="2000" b="0" i="0" u="none" strike="noStrike" cap="none" normalizeH="0" baseline="0" dirty="0">
              <a:ln>
                <a:noFill/>
              </a:ln>
              <a:solidFill>
                <a:srgbClr val="001D35"/>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rgbClr val="001D35"/>
                </a:solidFill>
                <a:effectLst/>
                <a:latin typeface="Arial Black" panose="020B0A04020102020204" pitchFamily="34" charset="0"/>
              </a:rPr>
              <a:t>Output:</a:t>
            </a:r>
            <a:r>
              <a:rPr kumimoji="0" lang="en-US" altLang="en-US" sz="2400" b="0" i="0" u="none" strike="noStrike" cap="none" normalizeH="0" baseline="0" dirty="0">
                <a:ln>
                  <a:noFill/>
                </a:ln>
                <a:solidFill>
                  <a:srgbClr val="001D35"/>
                </a:solidFill>
                <a:effectLst/>
                <a:latin typeface="Arial Black" panose="020B0A04020102020204" pitchFamily="34" charset="0"/>
              </a:rPr>
              <a:t> </a:t>
            </a:r>
            <a:r>
              <a:rPr kumimoji="0" lang="en-US" altLang="en-US" sz="2400" b="0" i="0" u="none" strike="noStrike" cap="none" normalizeH="0" baseline="0" dirty="0">
                <a:ln>
                  <a:noFill/>
                </a:ln>
                <a:solidFill>
                  <a:srgbClr val="001D35"/>
                </a:solidFill>
                <a:effectLst/>
                <a:latin typeface="Arial" panose="020B0604020202020204" pitchFamily="34" charset="0"/>
                <a:cs typeface="Arial" panose="020B0604020202020204" pitchFamily="34" charset="0"/>
              </a:rPr>
              <a:t>It generates a result or the solution to the problem. </a:t>
            </a:r>
            <a:endParaRPr kumimoji="0" lang="en-US" altLang="en-US" sz="2000" b="0" i="0" u="none" strike="noStrike" cap="none" normalizeH="0" baseline="0" dirty="0">
              <a:ln>
                <a:noFill/>
              </a:ln>
              <a:solidFill>
                <a:srgbClr val="001D35"/>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rgbClr val="001D35"/>
                </a:solidFill>
                <a:effectLst/>
                <a:latin typeface="Arial Black" panose="020B0A04020102020204" pitchFamily="34" charset="0"/>
              </a:rPr>
              <a:t>Finite:</a:t>
            </a:r>
            <a:r>
              <a:rPr kumimoji="0" lang="en-US" altLang="en-US" sz="2400" b="0" i="0" u="none" strike="noStrike" cap="none" normalizeH="0" baseline="0" dirty="0">
                <a:ln>
                  <a:noFill/>
                </a:ln>
                <a:solidFill>
                  <a:srgbClr val="001D35"/>
                </a:solidFill>
                <a:effectLst/>
                <a:latin typeface="Arial Black" panose="020B0A04020102020204" pitchFamily="34" charset="0"/>
              </a:rPr>
              <a:t> </a:t>
            </a:r>
            <a:r>
              <a:rPr kumimoji="0" lang="en-US" altLang="en-US" sz="2400" b="0" i="0" u="none" strike="noStrike" cap="none" normalizeH="0" baseline="0" dirty="0">
                <a:ln>
                  <a:noFill/>
                </a:ln>
                <a:solidFill>
                  <a:srgbClr val="001D35"/>
                </a:solidFill>
                <a:effectLst/>
                <a:latin typeface="Arial" panose="020B0604020202020204" pitchFamily="34" charset="0"/>
                <a:cs typeface="Arial" panose="020B0604020202020204" pitchFamily="34" charset="0"/>
              </a:rPr>
              <a:t>An algorithm must eventually terminate, providing a definitive end to the process.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98387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45"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anim calcmode="lin" valueType="num">
                                      <p:cBhvr>
                                        <p:cTn id="12" dur="2000" fill="hold"/>
                                        <p:tgtEl>
                                          <p:spTgt spid="4"/>
                                        </p:tgtEl>
                                        <p:attrNameLst>
                                          <p:attrName>ppt_w</p:attrName>
                                        </p:attrNameLst>
                                      </p:cBhvr>
                                      <p:tavLst>
                                        <p:tav tm="0" fmla="#ppt_w*sin(2.5*pi*$)">
                                          <p:val>
                                            <p:fltVal val="0"/>
                                          </p:val>
                                        </p:tav>
                                        <p:tav tm="100000">
                                          <p:val>
                                            <p:fltVal val="1"/>
                                          </p:val>
                                        </p:tav>
                                      </p:tavLst>
                                    </p:anim>
                                    <p:anim calcmode="lin" valueType="num">
                                      <p:cBhvr>
                                        <p:cTn id="13" dur="2000" fill="hold"/>
                                        <p:tgtEl>
                                          <p:spTgt spid="4"/>
                                        </p:tgtEl>
                                        <p:attrNameLst>
                                          <p:attrName>ppt_h</p:attrName>
                                        </p:attrNameLst>
                                      </p:cBhvr>
                                      <p:tavLst>
                                        <p:tav tm="0">
                                          <p:val>
                                            <p:strVal val="#ppt_h"/>
                                          </p:val>
                                        </p:tav>
                                        <p:tav tm="100000">
                                          <p:val>
                                            <p:strVal val="#ppt_h"/>
                                          </p:val>
                                        </p:tav>
                                      </p:tavLst>
                                    </p:anim>
                                  </p:childTnLst>
                                </p:cTn>
                              </p:par>
                              <p:par>
                                <p:cTn id="14" presetID="1"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childTnLst>
                                </p:cTn>
                              </p:par>
                              <p:par>
                                <p:cTn id="16" presetID="2" presetClass="entr" presetSubtype="4" fill="hold" grpId="0" nodeType="withEffect">
                                  <p:stCondLst>
                                    <p:cond delay="0"/>
                                  </p:stCondLst>
                                  <p:childTnLst>
                                    <p:set>
                                      <p:cBhvr>
                                        <p:cTn id="17" dur="1" fill="hold">
                                          <p:stCondLst>
                                            <p:cond delay="0"/>
                                          </p:stCondLst>
                                        </p:cTn>
                                        <p:tgtEl>
                                          <p:spTgt spid="3">
                                            <p:bg/>
                                          </p:spTgt>
                                        </p:tgtEl>
                                        <p:attrNameLst>
                                          <p:attrName>style.visibility</p:attrName>
                                        </p:attrNameLst>
                                      </p:cBhvr>
                                      <p:to>
                                        <p:strVal val="visible"/>
                                      </p:to>
                                    </p:set>
                                    <p:anim calcmode="lin" valueType="num">
                                      <p:cBhvr additive="base">
                                        <p:cTn id="18"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9" dur="500" fill="hold"/>
                                        <p:tgtEl>
                                          <p:spTgt spid="3">
                                            <p:bg/>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 calcmode="lin" valueType="num">
                                      <p:cBhvr additive="base">
                                        <p:cTn id="2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0" end="0"/>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additive="base">
                                        <p:cTn id="26"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P spid="4" grpId="0"/>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07825-801C-4EFC-9DE4-E84502722478}"/>
              </a:ext>
            </a:extLst>
          </p:cNvPr>
          <p:cNvSpPr>
            <a:spLocks noGrp="1"/>
          </p:cNvSpPr>
          <p:nvPr>
            <p:ph type="title"/>
          </p:nvPr>
        </p:nvSpPr>
        <p:spPr/>
        <p:txBody>
          <a:bodyPr/>
          <a:lstStyle/>
          <a:p>
            <a:r>
              <a:rPr lang="en-US" dirty="0"/>
              <a:t>Algorithm</a:t>
            </a:r>
            <a:endParaRPr lang="en-IN" dirty="0"/>
          </a:p>
        </p:txBody>
      </p:sp>
      <p:sp>
        <p:nvSpPr>
          <p:cNvPr id="4" name="TextBox 3">
            <a:extLst>
              <a:ext uri="{FF2B5EF4-FFF2-40B4-BE49-F238E27FC236}">
                <a16:creationId xmlns:a16="http://schemas.microsoft.com/office/drawing/2014/main" id="{85104CB3-F1A5-4E47-9275-1B1CCBBE0264}"/>
              </a:ext>
            </a:extLst>
          </p:cNvPr>
          <p:cNvSpPr txBox="1"/>
          <p:nvPr/>
        </p:nvSpPr>
        <p:spPr>
          <a:xfrm>
            <a:off x="4572000" y="182086"/>
            <a:ext cx="5981700" cy="584775"/>
          </a:xfrm>
          <a:prstGeom prst="rect">
            <a:avLst/>
          </a:prstGeom>
          <a:noFill/>
        </p:spPr>
        <p:txBody>
          <a:bodyPr wrap="square" rtlCol="0">
            <a:spAutoFit/>
          </a:bodyPr>
          <a:lstStyle/>
          <a:p>
            <a:r>
              <a:rPr lang="en-US" sz="3200" dirty="0"/>
              <a:t>Examples of Algorithms</a:t>
            </a:r>
            <a:endParaRPr lang="en-IN" dirty="0"/>
          </a:p>
        </p:txBody>
      </p:sp>
      <p:sp>
        <p:nvSpPr>
          <p:cNvPr id="5" name="Rectangle 1">
            <a:extLst>
              <a:ext uri="{FF2B5EF4-FFF2-40B4-BE49-F238E27FC236}">
                <a16:creationId xmlns:a16="http://schemas.microsoft.com/office/drawing/2014/main" id="{E7319B44-E0EA-4566-AAE4-E7FE1C487CC0}"/>
              </a:ext>
            </a:extLst>
          </p:cNvPr>
          <p:cNvSpPr>
            <a:spLocks noChangeArrowheads="1"/>
          </p:cNvSpPr>
          <p:nvPr/>
        </p:nvSpPr>
        <p:spPr bwMode="auto">
          <a:xfrm>
            <a:off x="4091940" y="767020"/>
            <a:ext cx="7886700" cy="5810800"/>
          </a:xfrm>
          <a:prstGeom prst="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0" tIns="88872" rIns="0" bIns="179331" numCol="1" anchor="ctr" anchorCtr="0" compatLnSpc="1">
            <a:prstTxWarp prst="textNoShape">
              <a:avLst/>
            </a:prstTxWarp>
            <a:spAutoFit/>
          </a:bodyPr>
          <a:lstStyle/>
          <a:p>
            <a:pPr lvl="0" eaLnBrk="0" fontAlgn="base" hangingPunct="0">
              <a:spcBef>
                <a:spcPct val="0"/>
              </a:spcBef>
              <a:spcAft>
                <a:spcPct val="0"/>
              </a:spcAft>
              <a:buFontTx/>
              <a:buChar char="•"/>
            </a:pPr>
            <a:r>
              <a:rPr kumimoji="0" lang="en-US" altLang="en-US" sz="2400" b="1" i="0" u="none" strike="noStrike" cap="none" normalizeH="0" baseline="0" dirty="0">
                <a:ln>
                  <a:noFill/>
                </a:ln>
                <a:solidFill>
                  <a:srgbClr val="001D35"/>
                </a:solidFill>
                <a:effectLst/>
                <a:latin typeface="Arial Black" panose="020B0A04020102020204" pitchFamily="34" charset="0"/>
              </a:rPr>
              <a:t>Computer Programs:</a:t>
            </a:r>
            <a:r>
              <a:rPr kumimoji="0" lang="en-US" altLang="en-US" sz="2400" b="0" i="0" u="none" strike="noStrike" cap="none" normalizeH="0" baseline="0" dirty="0">
                <a:ln>
                  <a:noFill/>
                </a:ln>
                <a:solidFill>
                  <a:srgbClr val="001D35"/>
                </a:solidFill>
                <a:effectLst/>
                <a:latin typeface="Arial Black" panose="020B0A04020102020204" pitchFamily="34" charset="0"/>
              </a:rPr>
              <a:t> </a:t>
            </a:r>
          </a:p>
          <a:p>
            <a:pPr lvl="0" eaLnBrk="0" fontAlgn="base" hangingPunct="0">
              <a:spcBef>
                <a:spcPct val="0"/>
              </a:spcBef>
              <a:spcAft>
                <a:spcPct val="0"/>
              </a:spcAft>
            </a:pPr>
            <a:r>
              <a:rPr kumimoji="0" lang="en-US" altLang="en-US" sz="2400" b="0" i="0" u="none" strike="noStrike" cap="none" normalizeH="0" baseline="0" dirty="0">
                <a:ln>
                  <a:noFill/>
                </a:ln>
                <a:solidFill>
                  <a:srgbClr val="001D35"/>
                </a:solidFill>
                <a:effectLst/>
                <a:latin typeface="Arial" panose="020B0604020202020204" pitchFamily="34" charset="0"/>
                <a:cs typeface="Arial" panose="020B0604020202020204" pitchFamily="34" charset="0"/>
              </a:rPr>
              <a:t>A computer program is essentially an algorithm written in a language that a computer can understand and execute. </a:t>
            </a:r>
          </a:p>
          <a:p>
            <a:pPr lvl="0" eaLnBrk="0" fontAlgn="base" hangingPunct="0">
              <a:spcBef>
                <a:spcPct val="0"/>
              </a:spcBef>
              <a:spcAft>
                <a:spcPct val="0"/>
              </a:spcAft>
              <a:buFontTx/>
              <a:buChar char="•"/>
            </a:pPr>
            <a:r>
              <a:rPr kumimoji="0" lang="en-US" altLang="en-US" sz="2400" b="1" i="0" u="none" strike="noStrike" cap="none" normalizeH="0" baseline="0" dirty="0">
                <a:ln>
                  <a:noFill/>
                </a:ln>
                <a:solidFill>
                  <a:srgbClr val="001D35"/>
                </a:solidFill>
                <a:effectLst/>
                <a:latin typeface="Arial Black" panose="020B0A04020102020204" pitchFamily="34" charset="0"/>
              </a:rPr>
              <a:t>Navigation Systems:</a:t>
            </a:r>
            <a:r>
              <a:rPr kumimoji="0" lang="en-US" altLang="en-US" sz="2400" b="0" i="0" u="none" strike="noStrike" cap="none" normalizeH="0" baseline="0" dirty="0">
                <a:ln>
                  <a:noFill/>
                </a:ln>
                <a:solidFill>
                  <a:srgbClr val="001D35"/>
                </a:solidFill>
                <a:effectLst/>
                <a:latin typeface="Arial Black" panose="020B0A04020102020204" pitchFamily="34" charset="0"/>
              </a:rPr>
              <a:t> </a:t>
            </a:r>
          </a:p>
          <a:p>
            <a:pPr lvl="0" eaLnBrk="0" fontAlgn="base" hangingPunct="0">
              <a:spcBef>
                <a:spcPct val="0"/>
              </a:spcBef>
              <a:spcAft>
                <a:spcPct val="0"/>
              </a:spcAft>
            </a:pPr>
            <a:r>
              <a:rPr kumimoji="0" lang="en-US" altLang="en-US" sz="2400" b="0" i="0" u="none" strike="noStrike" cap="none" normalizeH="0" baseline="0" dirty="0">
                <a:ln>
                  <a:noFill/>
                </a:ln>
                <a:solidFill>
                  <a:srgbClr val="001D35"/>
                </a:solidFill>
                <a:effectLst/>
                <a:latin typeface="Arial" panose="020B0604020202020204" pitchFamily="34" charset="0"/>
                <a:cs typeface="Arial" panose="020B0604020202020204" pitchFamily="34" charset="0"/>
              </a:rPr>
              <a:t>These systems use algorithms to calculate the best route from one location to another by processing map data and traffic information. </a:t>
            </a:r>
          </a:p>
          <a:p>
            <a:pPr lvl="0" eaLnBrk="0" fontAlgn="base" hangingPunct="0">
              <a:spcBef>
                <a:spcPct val="0"/>
              </a:spcBef>
              <a:spcAft>
                <a:spcPct val="0"/>
              </a:spcAft>
              <a:buFontTx/>
              <a:buChar char="•"/>
            </a:pPr>
            <a:r>
              <a:rPr kumimoji="0" lang="en-US" altLang="en-US" sz="2400" b="1" i="0" u="none" strike="noStrike" cap="none" normalizeH="0" baseline="0" dirty="0">
                <a:ln>
                  <a:noFill/>
                </a:ln>
                <a:solidFill>
                  <a:srgbClr val="001D35"/>
                </a:solidFill>
                <a:effectLst/>
                <a:latin typeface="Arial Black" panose="020B0A04020102020204" pitchFamily="34" charset="0"/>
              </a:rPr>
              <a:t>Search Engines:</a:t>
            </a:r>
            <a:r>
              <a:rPr kumimoji="0" lang="en-US" altLang="en-US" sz="2400" b="0" i="0" u="none" strike="noStrike" cap="none" normalizeH="0" baseline="0" dirty="0">
                <a:ln>
                  <a:noFill/>
                </a:ln>
                <a:solidFill>
                  <a:srgbClr val="001D35"/>
                </a:solidFill>
                <a:effectLst/>
                <a:latin typeface="Arial Black" panose="020B0A04020102020204" pitchFamily="34" charset="0"/>
              </a:rPr>
              <a:t> </a:t>
            </a:r>
          </a:p>
          <a:p>
            <a:pPr lvl="0" eaLnBrk="0" fontAlgn="base" hangingPunct="0">
              <a:spcBef>
                <a:spcPct val="0"/>
              </a:spcBef>
              <a:spcAft>
                <a:spcPct val="0"/>
              </a:spcAft>
            </a:pPr>
            <a:r>
              <a:rPr kumimoji="0" lang="en-US" altLang="en-US" sz="2400" b="0" i="0" u="none" strike="noStrike" cap="none" normalizeH="0" baseline="0" dirty="0">
                <a:ln>
                  <a:noFill/>
                </a:ln>
                <a:solidFill>
                  <a:srgbClr val="001D35"/>
                </a:solidFill>
                <a:effectLst/>
                <a:latin typeface="Arial" panose="020B0604020202020204" pitchFamily="34" charset="0"/>
                <a:cs typeface="Arial" panose="020B0604020202020204" pitchFamily="34" charset="0"/>
              </a:rPr>
              <a:t>When you search for something online, algorithms process your query and the vast amount of data on the internet to deliver relevant results. </a:t>
            </a:r>
          </a:p>
          <a:p>
            <a:pPr lvl="0" eaLnBrk="0" fontAlgn="base" hangingPunct="0">
              <a:spcBef>
                <a:spcPct val="0"/>
              </a:spcBef>
              <a:spcAft>
                <a:spcPct val="0"/>
              </a:spcAft>
              <a:buFontTx/>
              <a:buChar char="•"/>
            </a:pPr>
            <a:r>
              <a:rPr kumimoji="0" lang="en-US" altLang="en-US" sz="2400" b="1" i="0" u="none" strike="noStrike" cap="none" normalizeH="0" baseline="0" dirty="0">
                <a:ln>
                  <a:noFill/>
                </a:ln>
                <a:solidFill>
                  <a:srgbClr val="001D35"/>
                </a:solidFill>
                <a:effectLst/>
                <a:latin typeface="Arial Black" panose="020B0A04020102020204" pitchFamily="34" charset="0"/>
              </a:rPr>
              <a:t>Everyday Tasks:</a:t>
            </a:r>
            <a:r>
              <a:rPr kumimoji="0" lang="en-US" altLang="en-US" sz="2400" b="0" i="0" u="none" strike="noStrike" cap="none" normalizeH="0" baseline="0" dirty="0">
                <a:ln>
                  <a:noFill/>
                </a:ln>
                <a:solidFill>
                  <a:srgbClr val="001D35"/>
                </a:solidFill>
                <a:effectLst/>
                <a:latin typeface="Arial Black" panose="020B0A04020102020204" pitchFamily="34" charset="0"/>
              </a:rPr>
              <a:t> </a:t>
            </a:r>
          </a:p>
          <a:p>
            <a:pPr lvl="0" eaLnBrk="0" fontAlgn="base" hangingPunct="0">
              <a:spcBef>
                <a:spcPct val="0"/>
              </a:spcBef>
              <a:spcAft>
                <a:spcPct val="0"/>
              </a:spcAft>
            </a:pPr>
            <a:r>
              <a:rPr kumimoji="0" lang="en-US" altLang="en-US" sz="2400" b="0" i="0" u="none" strike="noStrike" cap="none" normalizeH="0" baseline="0" dirty="0">
                <a:ln>
                  <a:noFill/>
                </a:ln>
                <a:solidFill>
                  <a:srgbClr val="001D35"/>
                </a:solidFill>
                <a:effectLst/>
                <a:latin typeface="Arial" panose="020B0604020202020204" pitchFamily="34" charset="0"/>
                <a:cs typeface="Arial" panose="020B0604020202020204" pitchFamily="34" charset="0"/>
              </a:rPr>
              <a:t>Following a recipe to bake a cake or sorting laundry into piles of different colors are both examples of algorithms that people use in their daily lives. </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6" name="Rectangle 1">
            <a:extLst>
              <a:ext uri="{FF2B5EF4-FFF2-40B4-BE49-F238E27FC236}">
                <a16:creationId xmlns:a16="http://schemas.microsoft.com/office/drawing/2014/main" id="{A66A9C1E-A65A-417E-8440-E36D05CD8F3E}"/>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8" name="Content Placeholder 7">
            <a:extLst>
              <a:ext uri="{FF2B5EF4-FFF2-40B4-BE49-F238E27FC236}">
                <a16:creationId xmlns:a16="http://schemas.microsoft.com/office/drawing/2014/main" id="{8E2FDF58-8FAE-4030-AAA4-3DCCF4C7E450}"/>
              </a:ext>
            </a:extLst>
          </p:cNvPr>
          <p:cNvSpPr>
            <a:spLocks noGrp="1"/>
          </p:cNvSpPr>
          <p:nvPr>
            <p:ph idx="1"/>
          </p:nvPr>
        </p:nvSpPr>
        <p:spPr>
          <a:xfrm>
            <a:off x="213360" y="1642904"/>
            <a:ext cx="3672840" cy="4935075"/>
          </a:xfrm>
        </p:spPr>
        <p:style>
          <a:lnRef idx="2">
            <a:schemeClr val="accent4"/>
          </a:lnRef>
          <a:fillRef idx="1">
            <a:schemeClr val="lt1"/>
          </a:fillRef>
          <a:effectRef idx="0">
            <a:schemeClr val="accent4"/>
          </a:effectRef>
          <a:fontRef idx="minor">
            <a:schemeClr val="dk1"/>
          </a:fontRef>
        </p:style>
        <p:txBody>
          <a:bodyPr>
            <a:normAutofit fontScale="92500" lnSpcReduction="10000"/>
          </a:bodyPr>
          <a:lstStyle/>
          <a:p>
            <a:r>
              <a:rPr lang="en-US" dirty="0">
                <a:latin typeface="Arial Black" panose="020B0A04020102020204" pitchFamily="34" charset="0"/>
              </a:rPr>
              <a:t>Uses of an algorithm</a:t>
            </a:r>
            <a:r>
              <a:rPr lang="en-US" dirty="0"/>
              <a:t>: -</a:t>
            </a:r>
          </a:p>
          <a:p>
            <a:r>
              <a:rPr lang="en-IN" dirty="0">
                <a:latin typeface="Arial" panose="020B0604020202020204" pitchFamily="34" charset="0"/>
                <a:cs typeface="Arial" panose="020B0604020202020204" pitchFamily="34" charset="0"/>
              </a:rPr>
              <a:t>To solve problems</a:t>
            </a:r>
          </a:p>
          <a:p>
            <a:r>
              <a:rPr lang="en-IN" dirty="0">
                <a:latin typeface="Arial" panose="020B0604020202020204" pitchFamily="34" charset="0"/>
                <a:cs typeface="Arial" panose="020B0604020202020204" pitchFamily="34" charset="0"/>
              </a:rPr>
              <a:t>process data</a:t>
            </a:r>
          </a:p>
          <a:p>
            <a:r>
              <a:rPr lang="en-IN" dirty="0">
                <a:latin typeface="Arial" panose="020B0604020202020204" pitchFamily="34" charset="0"/>
                <a:cs typeface="Arial" panose="020B0604020202020204" pitchFamily="34" charset="0"/>
              </a:rPr>
              <a:t>Performing logical and mathematical calculations.</a:t>
            </a:r>
          </a:p>
          <a:p>
            <a:r>
              <a:rPr lang="en-IN" dirty="0">
                <a:latin typeface="Arial" panose="020B0604020202020204" pitchFamily="34" charset="0"/>
                <a:cs typeface="Arial" panose="020B0604020202020204" pitchFamily="34" charset="0"/>
              </a:rPr>
              <a:t>Manipulating data</a:t>
            </a:r>
          </a:p>
          <a:p>
            <a:r>
              <a:rPr lang="en-IN" dirty="0">
                <a:latin typeface="Arial" panose="020B0604020202020204" pitchFamily="34" charset="0"/>
                <a:cs typeface="Arial" panose="020B0604020202020204" pitchFamily="34" charset="0"/>
              </a:rPr>
              <a:t>Data sorting and searching.</a:t>
            </a:r>
          </a:p>
          <a:p>
            <a:r>
              <a:rPr lang="en-IN" dirty="0">
                <a:latin typeface="Arial" panose="020B0604020202020204" pitchFamily="34" charset="0"/>
                <a:cs typeface="Arial" panose="020B0604020202020204" pitchFamily="34" charset="0"/>
              </a:rPr>
              <a:t>machine learning and artificial intelligence</a:t>
            </a:r>
          </a:p>
        </p:txBody>
      </p:sp>
    </p:spTree>
    <p:extLst>
      <p:ext uri="{BB962C8B-B14F-4D97-AF65-F5344CB8AC3E}">
        <p14:creationId xmlns:p14="http://schemas.microsoft.com/office/powerpoint/2010/main" val="4035690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0" presetClass="entr" presetSubtype="0" fill="hold" grpId="0" nodeType="withEffect">
                                  <p:stCondLst>
                                    <p:cond delay="0"/>
                                  </p:stCondLst>
                                  <p:childTnLst>
                                    <p:set>
                                      <p:cBhvr>
                                        <p:cTn id="16" dur="1" fill="hold">
                                          <p:stCondLst>
                                            <p:cond delay="0"/>
                                          </p:stCondLst>
                                        </p:cTn>
                                        <p:tgtEl>
                                          <p:spTgt spid="8">
                                            <p:bg/>
                                          </p:spTgt>
                                        </p:tgtEl>
                                        <p:attrNameLst>
                                          <p:attrName>style.visibility</p:attrName>
                                        </p:attrNameLst>
                                      </p:cBhvr>
                                      <p:to>
                                        <p:strVal val="visible"/>
                                      </p:to>
                                    </p:set>
                                    <p:animEffect transition="in" filter="fade">
                                      <p:cBhvr>
                                        <p:cTn id="17" dur="500"/>
                                        <p:tgtEl>
                                          <p:spTgt spid="8">
                                            <p:bg/>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animEffect transition="in" filter="fade">
                                      <p:cBhvr>
                                        <p:cTn id="20" dur="500"/>
                                        <p:tgtEl>
                                          <p:spTgt spid="8">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
                                            <p:txEl>
                                              <p:pRg st="1" end="1"/>
                                            </p:txEl>
                                          </p:spTgt>
                                        </p:tgtEl>
                                        <p:attrNameLst>
                                          <p:attrName>style.visibility</p:attrName>
                                        </p:attrNameLst>
                                      </p:cBhvr>
                                      <p:to>
                                        <p:strVal val="visible"/>
                                      </p:to>
                                    </p:set>
                                    <p:animEffect transition="in" filter="fade">
                                      <p:cBhvr>
                                        <p:cTn id="23" dur="500"/>
                                        <p:tgtEl>
                                          <p:spTgt spid="8">
                                            <p:txEl>
                                              <p:pRg st="1" end="1"/>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8">
                                            <p:txEl>
                                              <p:pRg st="2" end="2"/>
                                            </p:txEl>
                                          </p:spTgt>
                                        </p:tgtEl>
                                        <p:attrNameLst>
                                          <p:attrName>style.visibility</p:attrName>
                                        </p:attrNameLst>
                                      </p:cBhvr>
                                      <p:to>
                                        <p:strVal val="visible"/>
                                      </p:to>
                                    </p:set>
                                    <p:animEffect transition="in" filter="fade">
                                      <p:cBhvr>
                                        <p:cTn id="26" dur="500"/>
                                        <p:tgtEl>
                                          <p:spTgt spid="8">
                                            <p:txEl>
                                              <p:pRg st="2" end="2"/>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8">
                                            <p:txEl>
                                              <p:pRg st="3" end="3"/>
                                            </p:txEl>
                                          </p:spTgt>
                                        </p:tgtEl>
                                        <p:attrNameLst>
                                          <p:attrName>style.visibility</p:attrName>
                                        </p:attrNameLst>
                                      </p:cBhvr>
                                      <p:to>
                                        <p:strVal val="visible"/>
                                      </p:to>
                                    </p:set>
                                    <p:animEffect transition="in" filter="fade">
                                      <p:cBhvr>
                                        <p:cTn id="29" dur="500"/>
                                        <p:tgtEl>
                                          <p:spTgt spid="8">
                                            <p:txEl>
                                              <p:pRg st="3" end="3"/>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8">
                                            <p:txEl>
                                              <p:pRg st="4" end="4"/>
                                            </p:txEl>
                                          </p:spTgt>
                                        </p:tgtEl>
                                        <p:attrNameLst>
                                          <p:attrName>style.visibility</p:attrName>
                                        </p:attrNameLst>
                                      </p:cBhvr>
                                      <p:to>
                                        <p:strVal val="visible"/>
                                      </p:to>
                                    </p:set>
                                    <p:animEffect transition="in" filter="fade">
                                      <p:cBhvr>
                                        <p:cTn id="32" dur="500"/>
                                        <p:tgtEl>
                                          <p:spTgt spid="8">
                                            <p:txEl>
                                              <p:pRg st="4" end="4"/>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8">
                                            <p:txEl>
                                              <p:pRg st="5" end="5"/>
                                            </p:txEl>
                                          </p:spTgt>
                                        </p:tgtEl>
                                        <p:attrNameLst>
                                          <p:attrName>style.visibility</p:attrName>
                                        </p:attrNameLst>
                                      </p:cBhvr>
                                      <p:to>
                                        <p:strVal val="visible"/>
                                      </p:to>
                                    </p:set>
                                    <p:animEffect transition="in" filter="fade">
                                      <p:cBhvr>
                                        <p:cTn id="35" dur="500"/>
                                        <p:tgtEl>
                                          <p:spTgt spid="8">
                                            <p:txEl>
                                              <p:pRg st="5" end="5"/>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8">
                                            <p:txEl>
                                              <p:pRg st="6" end="6"/>
                                            </p:txEl>
                                          </p:spTgt>
                                        </p:tgtEl>
                                        <p:attrNameLst>
                                          <p:attrName>style.visibility</p:attrName>
                                        </p:attrNameLst>
                                      </p:cBhvr>
                                      <p:to>
                                        <p:strVal val="visible"/>
                                      </p:to>
                                    </p:set>
                                    <p:animEffect transition="in" filter="fade">
                                      <p:cBhvr>
                                        <p:cTn id="38"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animBg="1"/>
      <p:bldP spid="8"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07825-801C-4EFC-9DE4-E84502722478}"/>
              </a:ext>
            </a:extLst>
          </p:cNvPr>
          <p:cNvSpPr>
            <a:spLocks noGrp="1"/>
          </p:cNvSpPr>
          <p:nvPr>
            <p:ph type="title"/>
          </p:nvPr>
        </p:nvSpPr>
        <p:spPr/>
        <p:txBody>
          <a:bodyPr/>
          <a:lstStyle/>
          <a:p>
            <a:r>
              <a:rPr lang="en-US" dirty="0"/>
              <a:t>Algorithm</a:t>
            </a:r>
            <a:endParaRPr lang="en-IN" dirty="0"/>
          </a:p>
        </p:txBody>
      </p:sp>
      <p:sp>
        <p:nvSpPr>
          <p:cNvPr id="4" name="TextBox 3">
            <a:extLst>
              <a:ext uri="{FF2B5EF4-FFF2-40B4-BE49-F238E27FC236}">
                <a16:creationId xmlns:a16="http://schemas.microsoft.com/office/drawing/2014/main" id="{85104CB3-F1A5-4E47-9275-1B1CCBBE0264}"/>
              </a:ext>
            </a:extLst>
          </p:cNvPr>
          <p:cNvSpPr txBox="1"/>
          <p:nvPr/>
        </p:nvSpPr>
        <p:spPr>
          <a:xfrm>
            <a:off x="4572000" y="182086"/>
            <a:ext cx="5981700" cy="584775"/>
          </a:xfrm>
          <a:prstGeom prst="rect">
            <a:avLst/>
          </a:prstGeom>
          <a:noFill/>
        </p:spPr>
        <p:txBody>
          <a:bodyPr wrap="square" rtlCol="0">
            <a:spAutoFit/>
          </a:bodyPr>
          <a:lstStyle/>
          <a:p>
            <a:r>
              <a:rPr lang="en-US" sz="3200" dirty="0"/>
              <a:t>Examples of Algorithms</a:t>
            </a:r>
            <a:endParaRPr lang="en-IN" dirty="0"/>
          </a:p>
        </p:txBody>
      </p:sp>
      <p:sp>
        <p:nvSpPr>
          <p:cNvPr id="6" name="Rectangle 1">
            <a:extLst>
              <a:ext uri="{FF2B5EF4-FFF2-40B4-BE49-F238E27FC236}">
                <a16:creationId xmlns:a16="http://schemas.microsoft.com/office/drawing/2014/main" id="{A66A9C1E-A65A-417E-8440-E36D05CD8F3E}"/>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7" name="Content Placeholder 6">
            <a:extLst>
              <a:ext uri="{FF2B5EF4-FFF2-40B4-BE49-F238E27FC236}">
                <a16:creationId xmlns:a16="http://schemas.microsoft.com/office/drawing/2014/main" id="{B0A4FA36-897A-45F7-8ACC-A98762A049B5}"/>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tretch>
            <a:fillRect/>
          </a:stretch>
        </p:blipFill>
        <p:spPr>
          <a:xfrm>
            <a:off x="171131" y="1873726"/>
            <a:ext cx="4400869" cy="4802187"/>
          </a:xfrm>
        </p:spPr>
        <p:style>
          <a:lnRef idx="2">
            <a:schemeClr val="accent4"/>
          </a:lnRef>
          <a:fillRef idx="1">
            <a:schemeClr val="lt1"/>
          </a:fillRef>
          <a:effectRef idx="0">
            <a:schemeClr val="accent4"/>
          </a:effectRef>
          <a:fontRef idx="minor">
            <a:schemeClr val="dk1"/>
          </a:fontRef>
        </p:style>
      </p:pic>
      <p:pic>
        <p:nvPicPr>
          <p:cNvPr id="10" name="Picture 9">
            <a:extLst>
              <a:ext uri="{FF2B5EF4-FFF2-40B4-BE49-F238E27FC236}">
                <a16:creationId xmlns:a16="http://schemas.microsoft.com/office/drawing/2014/main" id="{996DCD20-0850-4708-91C7-169B64395D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86325" y="949900"/>
            <a:ext cx="7134544" cy="5726013"/>
          </a:xfrm>
          <a:prstGeom prst="rect">
            <a:avLst/>
          </a:prstGeom>
        </p:spPr>
      </p:pic>
    </p:spTree>
    <p:extLst>
      <p:ext uri="{BB962C8B-B14F-4D97-AF65-F5344CB8AC3E}">
        <p14:creationId xmlns:p14="http://schemas.microsoft.com/office/powerpoint/2010/main" val="3328376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par>
                                <p:cTn id="10" presetID="2" presetClass="entr" presetSubtype="4"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par>
                                <p:cTn id="14" presetID="1"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childTnLst>
                                </p:cTn>
                              </p:par>
                              <p:par>
                                <p:cTn id="16" presetID="2" presetClass="entr" presetSubtype="4"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EF083-29D0-4F52-9AA5-8E77D79E2A21}"/>
              </a:ext>
            </a:extLst>
          </p:cNvPr>
          <p:cNvSpPr>
            <a:spLocks noGrp="1"/>
          </p:cNvSpPr>
          <p:nvPr>
            <p:ph type="title"/>
          </p:nvPr>
        </p:nvSpPr>
        <p:spPr>
          <a:xfrm>
            <a:off x="838200" y="-68580"/>
            <a:ext cx="10515600" cy="1325563"/>
          </a:xfrm>
        </p:spPr>
        <p:txBody>
          <a:bodyPr/>
          <a:lstStyle/>
          <a:p>
            <a:r>
              <a:rPr lang="en-US" dirty="0"/>
              <a:t>Flowchart</a:t>
            </a:r>
            <a:endParaRPr lang="en-IN" dirty="0"/>
          </a:p>
        </p:txBody>
      </p:sp>
      <p:sp>
        <p:nvSpPr>
          <p:cNvPr id="3" name="Content Placeholder 2">
            <a:extLst>
              <a:ext uri="{FF2B5EF4-FFF2-40B4-BE49-F238E27FC236}">
                <a16:creationId xmlns:a16="http://schemas.microsoft.com/office/drawing/2014/main" id="{A745E90A-2BDC-4A7E-ABEE-1E7786F8D2ED}"/>
              </a:ext>
            </a:extLst>
          </p:cNvPr>
          <p:cNvSpPr>
            <a:spLocks noGrp="1"/>
          </p:cNvSpPr>
          <p:nvPr>
            <p:ph idx="1"/>
          </p:nvPr>
        </p:nvSpPr>
        <p:spPr>
          <a:xfrm>
            <a:off x="377190" y="1071244"/>
            <a:ext cx="11437620" cy="5489576"/>
          </a:xfrm>
        </p:spPr>
        <p:style>
          <a:lnRef idx="3">
            <a:schemeClr val="lt1"/>
          </a:lnRef>
          <a:fillRef idx="1">
            <a:schemeClr val="accent5"/>
          </a:fillRef>
          <a:effectRef idx="1">
            <a:schemeClr val="accent5"/>
          </a:effectRef>
          <a:fontRef idx="minor">
            <a:schemeClr val="lt1"/>
          </a:fontRef>
        </p:style>
        <p:txBody>
          <a:bodyPr>
            <a:normAutofit fontScale="92500" lnSpcReduction="20000"/>
          </a:bodyPr>
          <a:lstStyle/>
          <a:p>
            <a:r>
              <a:rPr lang="en-IN" dirty="0">
                <a:latin typeface="Arial" panose="020B0604020202020204" pitchFamily="34" charset="0"/>
                <a:cs typeface="Arial" panose="020B0604020202020204" pitchFamily="34" charset="0"/>
              </a:rPr>
              <a:t>A flowchart is a diagram that uses standard shapes and connecting arrows to visually represent the steps, sequence, and decisions of a process, system, or workflow. </a:t>
            </a:r>
          </a:p>
          <a:p>
            <a:r>
              <a:rPr lang="en-IN" dirty="0">
                <a:latin typeface="Arial" panose="020B0604020202020204" pitchFamily="34" charset="0"/>
                <a:cs typeface="Arial" panose="020B0604020202020204" pitchFamily="34" charset="0"/>
              </a:rPr>
              <a:t>By providing a clear, logical sequence of actions in a shared visual language, flowcharts make complex processes easy to understand, document, analyse, and improve for various purposes, from planning to problem-solving.  </a:t>
            </a:r>
          </a:p>
          <a:p>
            <a:r>
              <a:rPr lang="en-IN" dirty="0">
                <a:latin typeface="Arial Black" panose="020B0A04020102020204" pitchFamily="34" charset="0"/>
              </a:rPr>
              <a:t>Flowcharts serve as a powerful tool for: -</a:t>
            </a:r>
          </a:p>
          <a:p>
            <a:pPr marL="0" lvl="0" indent="0" eaLnBrk="0" fontAlgn="base" hangingPunct="0">
              <a:lnSpc>
                <a:spcPct val="100000"/>
              </a:lnSpc>
              <a:spcBef>
                <a:spcPct val="0"/>
              </a:spcBef>
              <a:spcAft>
                <a:spcPct val="0"/>
              </a:spcAft>
              <a:buFontTx/>
              <a:buChar char="•"/>
            </a:pPr>
            <a:r>
              <a:rPr lang="en-US" altLang="en-US" b="1" dirty="0">
                <a:solidFill>
                  <a:srgbClr val="001D35"/>
                </a:solidFill>
                <a:latin typeface="Arial Black" panose="020B0A04020102020204" pitchFamily="34" charset="0"/>
              </a:rPr>
              <a:t>Visualization</a:t>
            </a:r>
            <a:r>
              <a:rPr lang="en-US" altLang="en-US" b="1" dirty="0">
                <a:solidFill>
                  <a:srgbClr val="001D35"/>
                </a:solidFill>
                <a:latin typeface="Google Sans"/>
              </a:rPr>
              <a:t>:</a:t>
            </a:r>
            <a:r>
              <a:rPr lang="en-US" altLang="en-US" dirty="0">
                <a:solidFill>
                  <a:srgbClr val="001D35"/>
                </a:solidFill>
                <a:latin typeface="Google Sans"/>
              </a:rPr>
              <a:t> </a:t>
            </a:r>
            <a:r>
              <a:rPr lang="en-US" altLang="en-US" dirty="0">
                <a:solidFill>
                  <a:srgbClr val="001D35"/>
                </a:solidFill>
                <a:latin typeface="Arial" panose="020B0604020202020204" pitchFamily="34" charset="0"/>
                <a:cs typeface="Arial" panose="020B0604020202020204" pitchFamily="34" charset="0"/>
              </a:rPr>
              <a:t>To see a process or system at a glance.</a:t>
            </a:r>
          </a:p>
          <a:p>
            <a:pPr marL="0" lvl="0" indent="0" eaLnBrk="0" fontAlgn="base" hangingPunct="0">
              <a:lnSpc>
                <a:spcPct val="100000"/>
              </a:lnSpc>
              <a:spcBef>
                <a:spcPct val="0"/>
              </a:spcBef>
              <a:spcAft>
                <a:spcPct val="0"/>
              </a:spcAft>
              <a:buFontTx/>
              <a:buChar char="•"/>
            </a:pPr>
            <a:r>
              <a:rPr lang="en-US" altLang="en-US" b="1" dirty="0">
                <a:solidFill>
                  <a:srgbClr val="001D35"/>
                </a:solidFill>
                <a:latin typeface="Arial Black" panose="020B0A04020102020204" pitchFamily="34" charset="0"/>
              </a:rPr>
              <a:t>Documentation</a:t>
            </a:r>
            <a:r>
              <a:rPr lang="en-US" altLang="en-US" b="1" dirty="0">
                <a:solidFill>
                  <a:srgbClr val="001D35"/>
                </a:solidFill>
                <a:latin typeface="Google Sans"/>
              </a:rPr>
              <a:t>:</a:t>
            </a:r>
            <a:r>
              <a:rPr lang="en-US" altLang="en-US" dirty="0">
                <a:solidFill>
                  <a:srgbClr val="001D35"/>
                </a:solidFill>
                <a:latin typeface="Google Sans"/>
              </a:rPr>
              <a:t> </a:t>
            </a:r>
            <a:r>
              <a:rPr lang="en-US" altLang="en-US" dirty="0">
                <a:solidFill>
                  <a:srgbClr val="001D35"/>
                </a:solidFill>
                <a:latin typeface="Arial" panose="020B0604020202020204" pitchFamily="34" charset="0"/>
                <a:cs typeface="Arial" panose="020B0604020202020204" pitchFamily="34" charset="0"/>
              </a:rPr>
              <a:t>To record and explain procedures or workflows.</a:t>
            </a:r>
          </a:p>
          <a:p>
            <a:pPr marL="0" lvl="0" indent="0" eaLnBrk="0" fontAlgn="base" hangingPunct="0">
              <a:lnSpc>
                <a:spcPct val="100000"/>
              </a:lnSpc>
              <a:spcBef>
                <a:spcPct val="0"/>
              </a:spcBef>
              <a:spcAft>
                <a:spcPct val="0"/>
              </a:spcAft>
              <a:buFontTx/>
              <a:buChar char="•"/>
            </a:pPr>
            <a:r>
              <a:rPr lang="en-US" altLang="en-US" b="1" dirty="0">
                <a:solidFill>
                  <a:srgbClr val="001D35"/>
                </a:solidFill>
                <a:latin typeface="Arial Black" panose="020B0A04020102020204" pitchFamily="34" charset="0"/>
              </a:rPr>
              <a:t>Planning:</a:t>
            </a:r>
            <a:r>
              <a:rPr lang="en-US" altLang="en-US" dirty="0">
                <a:solidFill>
                  <a:srgbClr val="001D35"/>
                </a:solidFill>
                <a:latin typeface="Arial Black" panose="020B0A04020102020204" pitchFamily="34" charset="0"/>
              </a:rPr>
              <a:t> </a:t>
            </a:r>
            <a:r>
              <a:rPr lang="en-US" altLang="en-US" dirty="0">
                <a:solidFill>
                  <a:srgbClr val="001D35"/>
                </a:solidFill>
                <a:latin typeface="Arial" panose="020B0604020202020204" pitchFamily="34" charset="0"/>
                <a:cs typeface="Arial" panose="020B0604020202020204" pitchFamily="34" charset="0"/>
              </a:rPr>
              <a:t>To outline steps for a project or task.</a:t>
            </a:r>
          </a:p>
          <a:p>
            <a:pPr marL="0" lvl="0" indent="0" eaLnBrk="0" fontAlgn="base" hangingPunct="0">
              <a:lnSpc>
                <a:spcPct val="100000"/>
              </a:lnSpc>
              <a:spcBef>
                <a:spcPct val="0"/>
              </a:spcBef>
              <a:spcAft>
                <a:spcPct val="0"/>
              </a:spcAft>
              <a:buFontTx/>
              <a:buChar char="•"/>
            </a:pPr>
            <a:r>
              <a:rPr lang="en-US" altLang="en-US" b="1" dirty="0">
                <a:solidFill>
                  <a:srgbClr val="001D35"/>
                </a:solidFill>
                <a:latin typeface="Arial Black" panose="020B0A04020102020204" pitchFamily="34" charset="0"/>
              </a:rPr>
              <a:t>Decision-Making:</a:t>
            </a:r>
            <a:r>
              <a:rPr lang="en-US" altLang="en-US" dirty="0">
                <a:solidFill>
                  <a:srgbClr val="001D35"/>
                </a:solidFill>
                <a:latin typeface="Arial Black" panose="020B0A04020102020204" pitchFamily="34" charset="0"/>
              </a:rPr>
              <a:t> </a:t>
            </a:r>
            <a:r>
              <a:rPr lang="en-US" altLang="en-US" dirty="0">
                <a:solidFill>
                  <a:srgbClr val="001D35"/>
                </a:solidFill>
                <a:latin typeface="Arial" panose="020B0604020202020204" pitchFamily="34" charset="0"/>
                <a:cs typeface="Arial" panose="020B0604020202020204" pitchFamily="34" charset="0"/>
              </a:rPr>
              <a:t>To map out various options and outcomes</a:t>
            </a:r>
            <a:r>
              <a:rPr lang="en-US" altLang="en-US" dirty="0">
                <a:solidFill>
                  <a:srgbClr val="001D35"/>
                </a:solidFill>
                <a:latin typeface="Google Sans"/>
              </a:rPr>
              <a:t>.</a:t>
            </a:r>
          </a:p>
          <a:p>
            <a:pPr marL="0" lvl="0" indent="0" eaLnBrk="0" fontAlgn="base" hangingPunct="0">
              <a:lnSpc>
                <a:spcPct val="100000"/>
              </a:lnSpc>
              <a:spcBef>
                <a:spcPct val="0"/>
              </a:spcBef>
              <a:spcAft>
                <a:spcPct val="0"/>
              </a:spcAft>
              <a:buFontTx/>
              <a:buChar char="•"/>
            </a:pPr>
            <a:r>
              <a:rPr lang="en-US" altLang="en-US" b="1" dirty="0">
                <a:solidFill>
                  <a:srgbClr val="001D35"/>
                </a:solidFill>
                <a:latin typeface="Arial Black" panose="020B0A04020102020204" pitchFamily="34" charset="0"/>
              </a:rPr>
              <a:t>Communication:</a:t>
            </a:r>
            <a:r>
              <a:rPr lang="en-US" altLang="en-US" dirty="0">
                <a:solidFill>
                  <a:srgbClr val="001D35"/>
                </a:solidFill>
                <a:latin typeface="Arial Black" panose="020B0A04020102020204" pitchFamily="34" charset="0"/>
              </a:rPr>
              <a:t> </a:t>
            </a:r>
            <a:r>
              <a:rPr lang="en-US" altLang="en-US" dirty="0">
                <a:solidFill>
                  <a:srgbClr val="001D35"/>
                </a:solidFill>
                <a:latin typeface="Arial" panose="020B0604020202020204" pitchFamily="34" charset="0"/>
                <a:cs typeface="Arial" panose="020B0604020202020204" pitchFamily="34" charset="0"/>
              </a:rPr>
              <a:t>To improve understanding of complex topics for different audiences.</a:t>
            </a:r>
          </a:p>
          <a:p>
            <a:pPr marL="0" lvl="0" indent="0" eaLnBrk="0" fontAlgn="base" hangingPunct="0">
              <a:lnSpc>
                <a:spcPct val="100000"/>
              </a:lnSpc>
              <a:spcBef>
                <a:spcPct val="0"/>
              </a:spcBef>
              <a:spcAft>
                <a:spcPct val="0"/>
              </a:spcAft>
              <a:buFontTx/>
              <a:buChar char="•"/>
            </a:pPr>
            <a:r>
              <a:rPr lang="en-US" altLang="en-US" b="1" dirty="0">
                <a:solidFill>
                  <a:srgbClr val="001D35"/>
                </a:solidFill>
                <a:latin typeface="Arial Black" panose="020B0A04020102020204" pitchFamily="34" charset="0"/>
              </a:rPr>
              <a:t>Process Improvement:</a:t>
            </a:r>
            <a:r>
              <a:rPr lang="en-US" altLang="en-US" dirty="0">
                <a:solidFill>
                  <a:srgbClr val="001D35"/>
                </a:solidFill>
                <a:latin typeface="Arial Black" panose="020B0A04020102020204" pitchFamily="34" charset="0"/>
              </a:rPr>
              <a:t> </a:t>
            </a:r>
            <a:r>
              <a:rPr lang="en-US" altLang="en-US" dirty="0">
                <a:solidFill>
                  <a:srgbClr val="001D35"/>
                </a:solidFill>
                <a:latin typeface="Arial" panose="020B0604020202020204" pitchFamily="34" charset="0"/>
                <a:cs typeface="Arial" panose="020B0604020202020204" pitchFamily="34" charset="0"/>
              </a:rPr>
              <a:t>To identify bottlenecks, inefficiencies, and non-value-added steps.</a:t>
            </a:r>
          </a:p>
          <a:p>
            <a:pPr marL="0" lvl="0" indent="0" eaLnBrk="0" fontAlgn="base" hangingPunct="0">
              <a:lnSpc>
                <a:spcPct val="100000"/>
              </a:lnSpc>
              <a:spcBef>
                <a:spcPct val="0"/>
              </a:spcBef>
              <a:spcAft>
                <a:spcPct val="0"/>
              </a:spcAft>
              <a:buNone/>
            </a:pPr>
            <a:endParaRPr kumimoji="0" lang="en-US" altLang="en-US" sz="4000" b="0" i="0" u="none" strike="noStrike" cap="none" normalizeH="0" baseline="0" dirty="0">
              <a:ln>
                <a:noFill/>
              </a:ln>
              <a:solidFill>
                <a:schemeClr val="tx1"/>
              </a:solidFill>
              <a:effectLst/>
              <a:latin typeface="Arial" panose="020B0604020202020204" pitchFamily="34" charset="0"/>
            </a:endParaRPr>
          </a:p>
          <a:p>
            <a:endParaRPr lang="en-IN" dirty="0"/>
          </a:p>
        </p:txBody>
      </p:sp>
      <p:sp>
        <p:nvSpPr>
          <p:cNvPr id="4" name="Rectangle 1">
            <a:extLst>
              <a:ext uri="{FF2B5EF4-FFF2-40B4-BE49-F238E27FC236}">
                <a16:creationId xmlns:a16="http://schemas.microsoft.com/office/drawing/2014/main" id="{965BB519-74D0-446D-99B7-CABE1B1EB797}"/>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58631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1" presetClass="entr" presetSubtype="0" fill="hold" grpId="0" nodeType="withEffect">
                                  <p:stCondLst>
                                    <p:cond delay="0"/>
                                  </p:stCondLst>
                                  <p:childTnLst>
                                    <p:set>
                                      <p:cBhvr>
                                        <p:cTn id="10" dur="1" fill="hold">
                                          <p:stCondLst>
                                            <p:cond delay="0"/>
                                          </p:stCondLst>
                                        </p:cTn>
                                        <p:tgtEl>
                                          <p:spTgt spid="3">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EF083-29D0-4F52-9AA5-8E77D79E2A21}"/>
              </a:ext>
            </a:extLst>
          </p:cNvPr>
          <p:cNvSpPr>
            <a:spLocks noGrp="1"/>
          </p:cNvSpPr>
          <p:nvPr>
            <p:ph type="title"/>
          </p:nvPr>
        </p:nvSpPr>
        <p:spPr>
          <a:xfrm>
            <a:off x="495300" y="-251460"/>
            <a:ext cx="10515600" cy="1325563"/>
          </a:xfrm>
        </p:spPr>
        <p:txBody>
          <a:bodyPr/>
          <a:lstStyle/>
          <a:p>
            <a:r>
              <a:rPr lang="en-US" dirty="0"/>
              <a:t>Flowchart</a:t>
            </a:r>
            <a:endParaRPr lang="en-IN" dirty="0"/>
          </a:p>
        </p:txBody>
      </p:sp>
      <p:sp>
        <p:nvSpPr>
          <p:cNvPr id="4" name="Rectangle 1">
            <a:extLst>
              <a:ext uri="{FF2B5EF4-FFF2-40B4-BE49-F238E27FC236}">
                <a16:creationId xmlns:a16="http://schemas.microsoft.com/office/drawing/2014/main" id="{965BB519-74D0-446D-99B7-CABE1B1EB797}"/>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8" name="Content Placeholder 7">
            <a:extLst>
              <a:ext uri="{FF2B5EF4-FFF2-40B4-BE49-F238E27FC236}">
                <a16:creationId xmlns:a16="http://schemas.microsoft.com/office/drawing/2014/main" id="{4F4C1F8E-C875-465F-B68F-F3A36BB2D22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28625" y="22860"/>
            <a:ext cx="7417589" cy="6769419"/>
          </a:xfrm>
        </p:spPr>
      </p:pic>
      <p:sp>
        <p:nvSpPr>
          <p:cNvPr id="9" name="TextBox 8">
            <a:extLst>
              <a:ext uri="{FF2B5EF4-FFF2-40B4-BE49-F238E27FC236}">
                <a16:creationId xmlns:a16="http://schemas.microsoft.com/office/drawing/2014/main" id="{1156D195-EC69-4367-B644-E301E7005C66}"/>
              </a:ext>
            </a:extLst>
          </p:cNvPr>
          <p:cNvSpPr txBox="1"/>
          <p:nvPr/>
        </p:nvSpPr>
        <p:spPr>
          <a:xfrm>
            <a:off x="72869" y="731203"/>
            <a:ext cx="4587175" cy="590931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lvl="0" eaLnBrk="0" fontAlgn="base" hangingPunct="0">
              <a:spcBef>
                <a:spcPct val="0"/>
              </a:spcBef>
              <a:spcAft>
                <a:spcPct val="0"/>
              </a:spcAft>
            </a:pPr>
            <a:r>
              <a:rPr kumimoji="0" lang="en-US" altLang="en-US" b="1" i="0" u="none" strike="noStrike" cap="none" normalizeH="0" baseline="0" dirty="0">
                <a:ln>
                  <a:noFill/>
                </a:ln>
                <a:solidFill>
                  <a:srgbClr val="001D35"/>
                </a:solidFill>
                <a:effectLst/>
                <a:latin typeface="Arial" panose="020B0604020202020204" pitchFamily="34" charset="0"/>
                <a:cs typeface="Arial" panose="020B0604020202020204" pitchFamily="34" charset="0"/>
              </a:rPr>
              <a:t>Key Components of a Flowchart</a:t>
            </a:r>
            <a:endParaRPr kumimoji="0" lang="en-US" altLang="en-US" sz="20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lvl="0" eaLnBrk="0" fontAlgn="base" hangingPunct="0">
              <a:spcBef>
                <a:spcPct val="0"/>
              </a:spcBef>
              <a:spcAft>
                <a:spcPct val="0"/>
              </a:spcAft>
              <a:buFontTx/>
              <a:buChar char="•"/>
            </a:pPr>
            <a:r>
              <a:rPr kumimoji="0" lang="en-US" altLang="en-US" b="1" i="0" u="none" strike="noStrike" cap="none" normalizeH="0" baseline="0" dirty="0">
                <a:ln>
                  <a:noFill/>
                </a:ln>
                <a:solidFill>
                  <a:srgbClr val="001D35"/>
                </a:solidFill>
                <a:effectLst/>
                <a:latin typeface="Arial" panose="020B0604020202020204" pitchFamily="34" charset="0"/>
                <a:cs typeface="Arial" panose="020B0604020202020204" pitchFamily="34" charset="0"/>
              </a:rPr>
              <a:t>Symbols:</a:t>
            </a:r>
            <a:r>
              <a:rPr kumimoji="0" lang="en-US" altLang="en-US" b="0" i="0" u="none" strike="noStrike" cap="none" normalizeH="0" baseline="0" dirty="0">
                <a:ln>
                  <a:noFill/>
                </a:ln>
                <a:solidFill>
                  <a:srgbClr val="001D35"/>
                </a:solidFill>
                <a:effectLst/>
                <a:latin typeface="Arial" panose="020B0604020202020204" pitchFamily="34" charset="0"/>
                <a:cs typeface="Arial" panose="020B0604020202020204" pitchFamily="34" charset="0"/>
              </a:rPr>
              <a:t> </a:t>
            </a:r>
          </a:p>
          <a:p>
            <a:pPr lvl="0" eaLnBrk="0" fontAlgn="base" hangingPunct="0">
              <a:spcBef>
                <a:spcPct val="0"/>
              </a:spcBef>
              <a:spcAft>
                <a:spcPct val="0"/>
              </a:spcAft>
            </a:pPr>
            <a:r>
              <a:rPr kumimoji="0" lang="en-US" altLang="en-US" b="0" i="0" u="none" strike="noStrike" cap="none" normalizeH="0" baseline="0" dirty="0">
                <a:ln>
                  <a:noFill/>
                </a:ln>
                <a:solidFill>
                  <a:srgbClr val="001D35"/>
                </a:solidFill>
                <a:effectLst/>
                <a:latin typeface="Arial" panose="020B0604020202020204" pitchFamily="34" charset="0"/>
                <a:cs typeface="Arial" panose="020B0604020202020204" pitchFamily="34" charset="0"/>
              </a:rPr>
              <a:t>Standardized shapes represent different elements of a process, such as: </a:t>
            </a:r>
          </a:p>
          <a:p>
            <a:pPr lvl="1" eaLnBrk="0" fontAlgn="base" hangingPunct="0">
              <a:spcBef>
                <a:spcPct val="0"/>
              </a:spcBef>
              <a:spcAft>
                <a:spcPct val="0"/>
              </a:spcAft>
              <a:buFontTx/>
              <a:buChar char="•"/>
            </a:pPr>
            <a:r>
              <a:rPr kumimoji="0" lang="en-US" altLang="en-US" b="1" i="0" u="none" strike="noStrike" cap="none" normalizeH="0" baseline="0" dirty="0">
                <a:ln>
                  <a:noFill/>
                </a:ln>
                <a:solidFill>
                  <a:srgbClr val="001D35"/>
                </a:solidFill>
                <a:effectLst/>
                <a:latin typeface="Arial" panose="020B0604020202020204" pitchFamily="34" charset="0"/>
                <a:cs typeface="Arial" panose="020B0604020202020204" pitchFamily="34" charset="0"/>
              </a:rPr>
              <a:t>Ovals or rounded rectangles:</a:t>
            </a:r>
            <a:r>
              <a:rPr kumimoji="0" lang="en-US" altLang="en-US" b="0" i="0" u="none" strike="noStrike" cap="none" normalizeH="0" baseline="0" dirty="0">
                <a:ln>
                  <a:noFill/>
                </a:ln>
                <a:solidFill>
                  <a:srgbClr val="001D35"/>
                </a:solidFill>
                <a:effectLst/>
                <a:latin typeface="Arial" panose="020B0604020202020204" pitchFamily="34" charset="0"/>
                <a:cs typeface="Arial" panose="020B0604020202020204" pitchFamily="34" charset="0"/>
              </a:rPr>
              <a:t> For the start and end points of a process. </a:t>
            </a:r>
          </a:p>
          <a:p>
            <a:pPr lvl="1" eaLnBrk="0" fontAlgn="base" hangingPunct="0">
              <a:spcBef>
                <a:spcPct val="0"/>
              </a:spcBef>
              <a:spcAft>
                <a:spcPct val="0"/>
              </a:spcAft>
              <a:buFontTx/>
              <a:buChar char="•"/>
            </a:pPr>
            <a:r>
              <a:rPr kumimoji="0" lang="en-US" altLang="en-US" b="1" i="0" u="none" strike="noStrike" cap="none" normalizeH="0" baseline="0" dirty="0">
                <a:ln>
                  <a:noFill/>
                </a:ln>
                <a:solidFill>
                  <a:srgbClr val="001D35"/>
                </a:solidFill>
                <a:effectLst/>
                <a:latin typeface="Arial" panose="020B0604020202020204" pitchFamily="34" charset="0"/>
                <a:cs typeface="Arial" panose="020B0604020202020204" pitchFamily="34" charset="0"/>
              </a:rPr>
              <a:t>Rectangles:</a:t>
            </a:r>
            <a:r>
              <a:rPr kumimoji="0" lang="en-US" altLang="en-US" b="0" i="0" u="none" strike="noStrike" cap="none" normalizeH="0" baseline="0" dirty="0">
                <a:ln>
                  <a:noFill/>
                </a:ln>
                <a:solidFill>
                  <a:srgbClr val="001D35"/>
                </a:solidFill>
                <a:effectLst/>
                <a:latin typeface="Arial" panose="020B0604020202020204" pitchFamily="34" charset="0"/>
                <a:cs typeface="Arial" panose="020B0604020202020204" pitchFamily="34" charset="0"/>
              </a:rPr>
              <a:t> To show actions, processes, or functions. </a:t>
            </a:r>
          </a:p>
          <a:p>
            <a:pPr lvl="1" eaLnBrk="0" fontAlgn="base" hangingPunct="0">
              <a:spcBef>
                <a:spcPct val="0"/>
              </a:spcBef>
              <a:spcAft>
                <a:spcPct val="0"/>
              </a:spcAft>
              <a:buFontTx/>
              <a:buChar char="•"/>
            </a:pPr>
            <a:r>
              <a:rPr kumimoji="0" lang="en-US" altLang="en-US" b="1" i="0" u="none" strike="noStrike" cap="none" normalizeH="0" baseline="0" dirty="0">
                <a:ln>
                  <a:noFill/>
                </a:ln>
                <a:solidFill>
                  <a:srgbClr val="001D35"/>
                </a:solidFill>
                <a:effectLst/>
                <a:latin typeface="Arial" panose="020B0604020202020204" pitchFamily="34" charset="0"/>
                <a:cs typeface="Arial" panose="020B0604020202020204" pitchFamily="34" charset="0"/>
              </a:rPr>
              <a:t>Diamonds:</a:t>
            </a:r>
            <a:r>
              <a:rPr kumimoji="0" lang="en-US" altLang="en-US" b="0" i="0" u="none" strike="noStrike" cap="none" normalizeH="0" baseline="0" dirty="0">
                <a:ln>
                  <a:noFill/>
                </a:ln>
                <a:solidFill>
                  <a:srgbClr val="001D35"/>
                </a:solidFill>
                <a:effectLst/>
                <a:latin typeface="Arial" panose="020B0604020202020204" pitchFamily="34" charset="0"/>
                <a:cs typeface="Arial" panose="020B0604020202020204" pitchFamily="34" charset="0"/>
              </a:rPr>
              <a:t> To represent decision points where different paths can be taken. </a:t>
            </a:r>
          </a:p>
          <a:p>
            <a:pPr lvl="1" eaLnBrk="0" fontAlgn="base" hangingPunct="0">
              <a:spcBef>
                <a:spcPct val="0"/>
              </a:spcBef>
              <a:spcAft>
                <a:spcPct val="0"/>
              </a:spcAft>
              <a:buFontTx/>
              <a:buChar char="•"/>
            </a:pPr>
            <a:r>
              <a:rPr kumimoji="0" lang="en-US" altLang="en-US" b="1" i="0" u="none" strike="noStrike" cap="none" normalizeH="0" baseline="0" dirty="0">
                <a:ln>
                  <a:noFill/>
                </a:ln>
                <a:solidFill>
                  <a:srgbClr val="001D35"/>
                </a:solidFill>
                <a:effectLst/>
                <a:latin typeface="Arial" panose="020B0604020202020204" pitchFamily="34" charset="0"/>
                <a:cs typeface="Arial" panose="020B0604020202020204" pitchFamily="34" charset="0"/>
              </a:rPr>
              <a:t>Parallelograms:</a:t>
            </a:r>
            <a:r>
              <a:rPr kumimoji="0" lang="en-US" altLang="en-US" b="0" i="0" u="none" strike="noStrike" cap="none" normalizeH="0" baseline="0" dirty="0">
                <a:ln>
                  <a:noFill/>
                </a:ln>
                <a:solidFill>
                  <a:srgbClr val="001D35"/>
                </a:solidFill>
                <a:effectLst/>
                <a:latin typeface="Arial" panose="020B0604020202020204" pitchFamily="34" charset="0"/>
                <a:cs typeface="Arial" panose="020B0604020202020204" pitchFamily="34" charset="0"/>
              </a:rPr>
              <a:t> To denote input and output of data or materials. </a:t>
            </a:r>
          </a:p>
          <a:p>
            <a:pPr lvl="0" eaLnBrk="0" fontAlgn="base" hangingPunct="0">
              <a:spcBef>
                <a:spcPct val="0"/>
              </a:spcBef>
              <a:spcAft>
                <a:spcPct val="0"/>
              </a:spcAft>
              <a:buFontTx/>
              <a:buChar char="•"/>
            </a:pPr>
            <a:r>
              <a:rPr kumimoji="0" lang="en-US" altLang="en-US" b="1" i="0" u="none" strike="noStrike" cap="none" normalizeH="0" baseline="0" dirty="0">
                <a:ln>
                  <a:noFill/>
                </a:ln>
                <a:solidFill>
                  <a:srgbClr val="001D35"/>
                </a:solidFill>
                <a:effectLst/>
                <a:latin typeface="Arial" panose="020B0604020202020204" pitchFamily="34" charset="0"/>
                <a:cs typeface="Arial" panose="020B0604020202020204" pitchFamily="34" charset="0"/>
              </a:rPr>
              <a:t>Arrows:</a:t>
            </a:r>
            <a:r>
              <a:rPr kumimoji="0" lang="en-US" altLang="en-US" b="0" i="0" u="none" strike="noStrike" cap="none" normalizeH="0" baseline="0" dirty="0">
                <a:ln>
                  <a:noFill/>
                </a:ln>
                <a:solidFill>
                  <a:srgbClr val="001D35"/>
                </a:solidFill>
                <a:effectLst/>
                <a:latin typeface="Arial" panose="020B0604020202020204" pitchFamily="34" charset="0"/>
                <a:cs typeface="Arial" panose="020B0604020202020204" pitchFamily="34" charset="0"/>
              </a:rPr>
              <a:t> </a:t>
            </a:r>
          </a:p>
          <a:p>
            <a:pPr lvl="0" eaLnBrk="0" fontAlgn="base" hangingPunct="0">
              <a:spcBef>
                <a:spcPct val="0"/>
              </a:spcBef>
              <a:spcAft>
                <a:spcPct val="0"/>
              </a:spcAft>
            </a:pPr>
            <a:r>
              <a:rPr kumimoji="0" lang="en-US" altLang="en-US" b="0" i="0" u="none" strike="noStrike" cap="none" normalizeH="0" baseline="0" dirty="0">
                <a:ln>
                  <a:noFill/>
                </a:ln>
                <a:solidFill>
                  <a:srgbClr val="001D35"/>
                </a:solidFill>
                <a:effectLst/>
                <a:latin typeface="Arial" panose="020B0604020202020204" pitchFamily="34" charset="0"/>
                <a:cs typeface="Arial" panose="020B0604020202020204" pitchFamily="34" charset="0"/>
              </a:rPr>
              <a:t>Connect the symbols, showing the flow and direction of the steps and indicating the sequence of events. </a:t>
            </a:r>
          </a:p>
          <a:p>
            <a:pPr lvl="0" eaLnBrk="0" fontAlgn="base" hangingPunct="0">
              <a:spcBef>
                <a:spcPct val="0"/>
              </a:spcBef>
              <a:spcAft>
                <a:spcPct val="0"/>
              </a:spcAft>
              <a:buFontTx/>
              <a:buChar char="•"/>
            </a:pPr>
            <a:r>
              <a:rPr kumimoji="0" lang="en-US" altLang="en-US" b="1" i="0" u="none" strike="noStrike" cap="none" normalizeH="0" baseline="0" dirty="0">
                <a:ln>
                  <a:noFill/>
                </a:ln>
                <a:solidFill>
                  <a:srgbClr val="001D35"/>
                </a:solidFill>
                <a:effectLst/>
                <a:latin typeface="Arial" panose="020B0604020202020204" pitchFamily="34" charset="0"/>
                <a:cs typeface="Arial" panose="020B0604020202020204" pitchFamily="34" charset="0"/>
              </a:rPr>
              <a:t>Text:</a:t>
            </a:r>
            <a:r>
              <a:rPr kumimoji="0" lang="en-US" altLang="en-US" b="0" i="0" u="none" strike="noStrike" cap="none" normalizeH="0" baseline="0" dirty="0">
                <a:ln>
                  <a:noFill/>
                </a:ln>
                <a:solidFill>
                  <a:srgbClr val="001D35"/>
                </a:solidFill>
                <a:effectLst/>
                <a:latin typeface="Arial" panose="020B0604020202020204" pitchFamily="34" charset="0"/>
                <a:cs typeface="Arial" panose="020B0604020202020204" pitchFamily="34" charset="0"/>
              </a:rPr>
              <a:t> </a:t>
            </a:r>
          </a:p>
          <a:p>
            <a:pPr lvl="0" eaLnBrk="0" fontAlgn="base" hangingPunct="0">
              <a:spcBef>
                <a:spcPct val="0"/>
              </a:spcBef>
              <a:spcAft>
                <a:spcPct val="0"/>
              </a:spcAft>
            </a:pPr>
            <a:r>
              <a:rPr kumimoji="0" lang="en-US" altLang="en-US" b="0" i="0" u="none" strike="noStrike" cap="none" normalizeH="0" baseline="0" dirty="0">
                <a:ln>
                  <a:noFill/>
                </a:ln>
                <a:solidFill>
                  <a:srgbClr val="001D35"/>
                </a:solidFill>
                <a:effectLst/>
                <a:latin typeface="Arial" panose="020B0604020202020204" pitchFamily="34" charset="0"/>
                <a:cs typeface="Arial" panose="020B0604020202020204" pitchFamily="34" charset="0"/>
              </a:rPr>
              <a:t>Words or phrases within the shapes explain the specific step, action, or decision. </a:t>
            </a:r>
            <a:endParaRPr lang="en-IN" sz="2800" dirty="0">
              <a:latin typeface="Arial" panose="020B0604020202020204" pitchFamily="34" charset="0"/>
              <a:cs typeface="Arial" panose="020B0604020202020204" pitchFamily="34" charset="0"/>
            </a:endParaRPr>
          </a:p>
        </p:txBody>
      </p:sp>
      <p:sp>
        <p:nvSpPr>
          <p:cNvPr id="10" name="Rectangle 1">
            <a:extLst>
              <a:ext uri="{FF2B5EF4-FFF2-40B4-BE49-F238E27FC236}">
                <a16:creationId xmlns:a16="http://schemas.microsoft.com/office/drawing/2014/main" id="{656200B9-C5AB-4804-9B77-F6D4F1554746}"/>
              </a:ext>
            </a:extLst>
          </p:cNvPr>
          <p:cNvSpPr>
            <a:spLocks noChangeArrowheads="1"/>
          </p:cNvSpPr>
          <p:nvPr/>
        </p:nvSpPr>
        <p:spPr bwMode="auto">
          <a:xfrm>
            <a:off x="0" y="-265097"/>
            <a:ext cx="65" cy="53019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71415"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73135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2" presetClass="entr" presetSubtype="4"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anim calcmode="lin" valueType="num">
                                      <p:cBhvr additive="base">
                                        <p:cTn id="9" dur="500" fill="hold"/>
                                        <p:tgtEl>
                                          <p:spTgt spid="9"/>
                                        </p:tgtEl>
                                        <p:attrNameLst>
                                          <p:attrName>ppt_x</p:attrName>
                                        </p:attrNameLst>
                                      </p:cBhvr>
                                      <p:tavLst>
                                        <p:tav tm="0">
                                          <p:val>
                                            <p:strVal val="#ppt_x"/>
                                          </p:val>
                                        </p:tav>
                                        <p:tav tm="100000">
                                          <p:val>
                                            <p:strVal val="#ppt_x"/>
                                          </p:val>
                                        </p:tav>
                                      </p:tavLst>
                                    </p:anim>
                                    <p:anim calcmode="lin" valueType="num">
                                      <p:cBhvr additive="base">
                                        <p:cTn id="10" dur="500" fill="hold"/>
                                        <p:tgtEl>
                                          <p:spTgt spid="9"/>
                                        </p:tgtEl>
                                        <p:attrNameLst>
                                          <p:attrName>ppt_y</p:attrName>
                                        </p:attrNameLst>
                                      </p:cBhvr>
                                      <p:tavLst>
                                        <p:tav tm="0">
                                          <p:val>
                                            <p:strVal val="1+#ppt_h/2"/>
                                          </p:val>
                                        </p:tav>
                                        <p:tav tm="100000">
                                          <p:val>
                                            <p:strVal val="#ppt_y"/>
                                          </p:val>
                                        </p:tav>
                                      </p:tavLst>
                                    </p:anim>
                                  </p:childTnLst>
                                </p:cTn>
                              </p:par>
                              <p:par>
                                <p:cTn id="11" presetID="21" presetClass="entr" presetSubtype="1"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heel(1)">
                                      <p:cBhvr>
                                        <p:cTn id="13"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EF083-29D0-4F52-9AA5-8E77D79E2A21}"/>
              </a:ext>
            </a:extLst>
          </p:cNvPr>
          <p:cNvSpPr>
            <a:spLocks noGrp="1"/>
          </p:cNvSpPr>
          <p:nvPr>
            <p:ph type="title"/>
          </p:nvPr>
        </p:nvSpPr>
        <p:spPr>
          <a:xfrm>
            <a:off x="495300" y="-251460"/>
            <a:ext cx="10515600" cy="1325563"/>
          </a:xfrm>
        </p:spPr>
        <p:txBody>
          <a:bodyPr/>
          <a:lstStyle/>
          <a:p>
            <a:r>
              <a:rPr lang="en-US" dirty="0"/>
              <a:t>Flowchart</a:t>
            </a:r>
            <a:endParaRPr lang="en-IN" dirty="0"/>
          </a:p>
        </p:txBody>
      </p:sp>
      <p:sp>
        <p:nvSpPr>
          <p:cNvPr id="4" name="Rectangle 1">
            <a:extLst>
              <a:ext uri="{FF2B5EF4-FFF2-40B4-BE49-F238E27FC236}">
                <a16:creationId xmlns:a16="http://schemas.microsoft.com/office/drawing/2014/main" id="{965BB519-74D0-446D-99B7-CABE1B1EB797}"/>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a16="http://schemas.microsoft.com/office/drawing/2014/main" id="{656200B9-C5AB-4804-9B77-F6D4F1554746}"/>
              </a:ext>
            </a:extLst>
          </p:cNvPr>
          <p:cNvSpPr>
            <a:spLocks noChangeArrowheads="1"/>
          </p:cNvSpPr>
          <p:nvPr/>
        </p:nvSpPr>
        <p:spPr bwMode="auto">
          <a:xfrm>
            <a:off x="0" y="-265097"/>
            <a:ext cx="65" cy="53019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71415"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Content Placeholder 4">
            <a:extLst>
              <a:ext uri="{FF2B5EF4-FFF2-40B4-BE49-F238E27FC236}">
                <a16:creationId xmlns:a16="http://schemas.microsoft.com/office/drawing/2014/main" id="{EA81B702-D3EF-4A7E-B711-9D85884D3630}"/>
              </a:ext>
            </a:extLst>
          </p:cNvPr>
          <p:cNvSpPr>
            <a:spLocks noGrp="1"/>
          </p:cNvSpPr>
          <p:nvPr>
            <p:ph idx="1"/>
          </p:nvPr>
        </p:nvSpPr>
        <p:spPr>
          <a:xfrm>
            <a:off x="495300" y="865504"/>
            <a:ext cx="5219700" cy="5601891"/>
          </a:xfrm>
        </p:spPr>
        <p:style>
          <a:lnRef idx="3">
            <a:schemeClr val="lt1"/>
          </a:lnRef>
          <a:fillRef idx="1">
            <a:schemeClr val="accent4"/>
          </a:fillRef>
          <a:effectRef idx="1">
            <a:schemeClr val="accent4"/>
          </a:effectRef>
          <a:fontRef idx="minor">
            <a:schemeClr val="lt1"/>
          </a:fontRef>
        </p:style>
        <p:txBody>
          <a:bodyPr>
            <a:normAutofit lnSpcReduction="10000"/>
          </a:bodyPr>
          <a:lstStyle/>
          <a:p>
            <a:r>
              <a:rPr lang="en-US" dirty="0">
                <a:latin typeface="Arial Black" panose="020B0A04020102020204" pitchFamily="34" charset="0"/>
              </a:rPr>
              <a:t>Rules for Drawing a Flowchart</a:t>
            </a:r>
            <a:r>
              <a:rPr lang="en-US" dirty="0"/>
              <a:t>: -</a:t>
            </a:r>
          </a:p>
          <a:p>
            <a:pPr marL="0" lvl="0" indent="0" eaLnBrk="0" fontAlgn="base" hangingPunct="0">
              <a:lnSpc>
                <a:spcPct val="100000"/>
              </a:lnSpc>
              <a:spcBef>
                <a:spcPct val="0"/>
              </a:spcBef>
              <a:spcAft>
                <a:spcPct val="0"/>
              </a:spcAft>
              <a:buFontTx/>
              <a:buChar char="•"/>
            </a:pPr>
            <a:r>
              <a:rPr lang="en-US" altLang="en-US" b="1" dirty="0">
                <a:solidFill>
                  <a:srgbClr val="001D35"/>
                </a:solidFill>
                <a:latin typeface="Arial Black" panose="020B0A04020102020204" pitchFamily="34" charset="0"/>
              </a:rPr>
              <a:t>Clear Start and End:</a:t>
            </a:r>
            <a:r>
              <a:rPr lang="en-US" altLang="en-US" dirty="0">
                <a:solidFill>
                  <a:srgbClr val="001D35"/>
                </a:solidFill>
                <a:latin typeface="Arial Black" panose="020B0A04020102020204" pitchFamily="34" charset="0"/>
              </a:rPr>
              <a:t> </a:t>
            </a:r>
          </a:p>
          <a:p>
            <a:pPr marL="0" lvl="0" indent="0" eaLnBrk="0" fontAlgn="base" hangingPunct="0">
              <a:lnSpc>
                <a:spcPct val="100000"/>
              </a:lnSpc>
              <a:spcBef>
                <a:spcPct val="0"/>
              </a:spcBef>
              <a:spcAft>
                <a:spcPct val="0"/>
              </a:spcAft>
              <a:buNone/>
            </a:pPr>
            <a:r>
              <a:rPr lang="en-US" altLang="en-US" dirty="0">
                <a:solidFill>
                  <a:srgbClr val="001D35"/>
                </a:solidFill>
                <a:latin typeface="Arial" panose="020B0604020202020204" pitchFamily="34" charset="0"/>
                <a:cs typeface="Arial" panose="020B0604020202020204" pitchFamily="34" charset="0"/>
              </a:rPr>
              <a:t>Every flowchart must have a clear starting point and at least one ending point. </a:t>
            </a:r>
          </a:p>
          <a:p>
            <a:pPr marL="0" lvl="0" indent="0" eaLnBrk="0" fontAlgn="base" hangingPunct="0">
              <a:lnSpc>
                <a:spcPct val="100000"/>
              </a:lnSpc>
              <a:spcBef>
                <a:spcPct val="0"/>
              </a:spcBef>
              <a:spcAft>
                <a:spcPct val="0"/>
              </a:spcAft>
              <a:buFontTx/>
              <a:buChar char="•"/>
            </a:pPr>
            <a:r>
              <a:rPr lang="en-US" altLang="en-US" b="1" dirty="0">
                <a:solidFill>
                  <a:srgbClr val="001D35"/>
                </a:solidFill>
                <a:latin typeface="Arial Black" panose="020B0A04020102020204" pitchFamily="34" charset="0"/>
              </a:rPr>
              <a:t>Logical Sequence:</a:t>
            </a:r>
            <a:r>
              <a:rPr lang="en-US" altLang="en-US" dirty="0">
                <a:solidFill>
                  <a:srgbClr val="001D35"/>
                </a:solidFill>
                <a:latin typeface="Arial Black" panose="020B0A04020102020204" pitchFamily="34" charset="0"/>
              </a:rPr>
              <a:t> </a:t>
            </a:r>
          </a:p>
          <a:p>
            <a:pPr marL="0" lvl="0" indent="0" eaLnBrk="0" fontAlgn="base" hangingPunct="0">
              <a:lnSpc>
                <a:spcPct val="100000"/>
              </a:lnSpc>
              <a:spcBef>
                <a:spcPct val="0"/>
              </a:spcBef>
              <a:spcAft>
                <a:spcPct val="0"/>
              </a:spcAft>
              <a:buNone/>
            </a:pPr>
            <a:r>
              <a:rPr lang="en-US" altLang="en-US" dirty="0">
                <a:solidFill>
                  <a:srgbClr val="001D35"/>
                </a:solidFill>
                <a:latin typeface="Arial" panose="020B0604020202020204" pitchFamily="34" charset="0"/>
                <a:cs typeface="Arial" panose="020B0604020202020204" pitchFamily="34" charset="0"/>
              </a:rPr>
              <a:t>Arrange the steps in a clear, logical sequence, usually from top to bottom or left to right. </a:t>
            </a:r>
          </a:p>
          <a:p>
            <a:pPr marL="0" lvl="0" indent="0" eaLnBrk="0" fontAlgn="base" hangingPunct="0">
              <a:lnSpc>
                <a:spcPct val="100000"/>
              </a:lnSpc>
              <a:spcBef>
                <a:spcPct val="0"/>
              </a:spcBef>
              <a:spcAft>
                <a:spcPct val="0"/>
              </a:spcAft>
              <a:buFontTx/>
              <a:buChar char="•"/>
            </a:pPr>
            <a:r>
              <a:rPr lang="en-US" altLang="en-US" b="1" dirty="0">
                <a:solidFill>
                  <a:srgbClr val="001D35"/>
                </a:solidFill>
                <a:latin typeface="Arial Black" panose="020B0A04020102020204" pitchFamily="34" charset="0"/>
              </a:rPr>
              <a:t>Flow Direction:</a:t>
            </a:r>
            <a:r>
              <a:rPr lang="en-US" altLang="en-US" dirty="0">
                <a:solidFill>
                  <a:srgbClr val="001D35"/>
                </a:solidFill>
                <a:latin typeface="Arial Black" panose="020B0A04020102020204" pitchFamily="34" charset="0"/>
              </a:rPr>
              <a:t> </a:t>
            </a:r>
          </a:p>
          <a:p>
            <a:pPr marL="0" lvl="0" indent="0" eaLnBrk="0" fontAlgn="base" hangingPunct="0">
              <a:lnSpc>
                <a:spcPct val="100000"/>
              </a:lnSpc>
              <a:spcBef>
                <a:spcPct val="0"/>
              </a:spcBef>
              <a:spcAft>
                <a:spcPct val="0"/>
              </a:spcAft>
              <a:buNone/>
            </a:pPr>
            <a:r>
              <a:rPr lang="en-US" altLang="en-US" dirty="0">
                <a:solidFill>
                  <a:srgbClr val="001D35"/>
                </a:solidFill>
                <a:latin typeface="Arial" panose="020B0604020202020204" pitchFamily="34" charset="0"/>
                <a:cs typeface="Arial" panose="020B0604020202020204" pitchFamily="34" charset="0"/>
              </a:rPr>
              <a:t>Ensure arrows point to indicate the flow of control, connecting one symbol to the next. </a:t>
            </a:r>
          </a:p>
          <a:p>
            <a:pPr marL="0" lvl="0" indent="0" eaLnBrk="0" fontAlgn="base" hangingPunct="0">
              <a:lnSpc>
                <a:spcPct val="100000"/>
              </a:lnSpc>
              <a:spcBef>
                <a:spcPct val="0"/>
              </a:spcBef>
              <a:spcAft>
                <a:spcPct val="0"/>
              </a:spcAft>
              <a:buNone/>
            </a:pPr>
            <a:endParaRPr kumimoji="0" lang="en-US" altLang="en-US" sz="4000" b="0" i="0" u="none" strike="noStrike" cap="none" normalizeH="0" baseline="0" dirty="0">
              <a:ln>
                <a:noFill/>
              </a:ln>
              <a:solidFill>
                <a:schemeClr val="tx1"/>
              </a:solidFill>
              <a:effectLst/>
              <a:latin typeface="Arial" panose="020B0604020202020204" pitchFamily="34" charset="0"/>
            </a:endParaRPr>
          </a:p>
          <a:p>
            <a:pPr marL="0" lvl="0" indent="0" eaLnBrk="0" fontAlgn="base" hangingPunct="0">
              <a:lnSpc>
                <a:spcPct val="100000"/>
              </a:lnSpc>
              <a:spcBef>
                <a:spcPct val="0"/>
              </a:spcBef>
              <a:spcAft>
                <a:spcPct val="0"/>
              </a:spcAft>
              <a:buNone/>
            </a:pPr>
            <a:endParaRPr lang="en-US" altLang="en-US" dirty="0">
              <a:solidFill>
                <a:srgbClr val="001D35"/>
              </a:solidFill>
              <a:latin typeface="Google Sans"/>
            </a:endParaRPr>
          </a:p>
          <a:p>
            <a:pPr marL="0" lvl="0" indent="0" eaLnBrk="0" fontAlgn="base" hangingPunct="0">
              <a:lnSpc>
                <a:spcPct val="100000"/>
              </a:lnSpc>
              <a:spcBef>
                <a:spcPct val="0"/>
              </a:spcBef>
              <a:spcAft>
                <a:spcPct val="0"/>
              </a:spcAft>
              <a:buNone/>
            </a:pPr>
            <a:endParaRPr kumimoji="0" lang="en-US" altLang="en-US" sz="4000" b="0" i="0" u="none" strike="noStrike" cap="none" normalizeH="0" baseline="0" dirty="0">
              <a:ln>
                <a:noFill/>
              </a:ln>
              <a:solidFill>
                <a:schemeClr val="tx1"/>
              </a:solidFill>
              <a:effectLst/>
              <a:latin typeface="Arial" panose="020B0604020202020204" pitchFamily="34" charset="0"/>
            </a:endParaRPr>
          </a:p>
          <a:p>
            <a:endParaRPr lang="en-IN" dirty="0"/>
          </a:p>
        </p:txBody>
      </p:sp>
      <p:sp>
        <p:nvSpPr>
          <p:cNvPr id="6" name="Rectangle 1">
            <a:extLst>
              <a:ext uri="{FF2B5EF4-FFF2-40B4-BE49-F238E27FC236}">
                <a16:creationId xmlns:a16="http://schemas.microsoft.com/office/drawing/2014/main" id="{D8302F1E-23B9-4C61-97A4-63FF6E717E5E}"/>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036F2F2A-14AE-4DA3-8B87-88C7066B51B6}"/>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2" name="Picture 11">
            <a:extLst>
              <a:ext uri="{FF2B5EF4-FFF2-40B4-BE49-F238E27FC236}">
                <a16:creationId xmlns:a16="http://schemas.microsoft.com/office/drawing/2014/main" id="{06E304E9-B136-4FE3-8F0E-47CDFCF4477D}"/>
              </a:ext>
            </a:extLst>
          </p:cNvPr>
          <p:cNvPicPr>
            <a:picLocks noChangeAspect="1"/>
          </p:cNvPicPr>
          <p:nvPr/>
        </p:nvPicPr>
        <p:blipFill>
          <a:blip r:embed="rId2">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6476999" y="273911"/>
            <a:ext cx="5486465" cy="6193484"/>
          </a:xfrm>
          <a:prstGeom prst="rect">
            <a:avLst/>
          </a:prstGeom>
        </p:spPr>
      </p:pic>
    </p:spTree>
    <p:extLst>
      <p:ext uri="{BB962C8B-B14F-4D97-AF65-F5344CB8AC3E}">
        <p14:creationId xmlns:p14="http://schemas.microsoft.com/office/powerpoint/2010/main" val="1133025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5">
                                            <p:bg/>
                                          </p:spTgt>
                                        </p:tgtEl>
                                        <p:attrNameLst>
                                          <p:attrName>style.visibility</p:attrName>
                                        </p:attrNameLst>
                                      </p:cBhvr>
                                      <p:to>
                                        <p:strVal val="visible"/>
                                      </p:to>
                                    </p:set>
                                    <p:animEffect transition="in" filter="fade">
                                      <p:cBhvr>
                                        <p:cTn id="11" dur="1000"/>
                                        <p:tgtEl>
                                          <p:spTgt spid="5">
                                            <p:bg/>
                                          </p:spTgt>
                                        </p:tgtEl>
                                      </p:cBhvr>
                                    </p:animEffect>
                                    <p:anim calcmode="lin" valueType="num">
                                      <p:cBhvr>
                                        <p:cTn id="12" dur="1000" fill="hold"/>
                                        <p:tgtEl>
                                          <p:spTgt spid="5">
                                            <p:bg/>
                                          </p:spTgt>
                                        </p:tgtEl>
                                        <p:attrNameLst>
                                          <p:attrName>ppt_x</p:attrName>
                                        </p:attrNameLst>
                                      </p:cBhvr>
                                      <p:tavLst>
                                        <p:tav tm="0">
                                          <p:val>
                                            <p:strVal val="#ppt_x"/>
                                          </p:val>
                                        </p:tav>
                                        <p:tav tm="100000">
                                          <p:val>
                                            <p:strVal val="#ppt_x"/>
                                          </p:val>
                                        </p:tav>
                                      </p:tavLst>
                                    </p:anim>
                                    <p:anim calcmode="lin" valueType="num">
                                      <p:cBhvr>
                                        <p:cTn id="13" dur="1000" fill="hold"/>
                                        <p:tgtEl>
                                          <p:spTgt spid="5">
                                            <p:bg/>
                                          </p:spTgt>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animEffect transition="in" filter="fade">
                                      <p:cBhvr>
                                        <p:cTn id="16" dur="1000"/>
                                        <p:tgtEl>
                                          <p:spTgt spid="5">
                                            <p:txEl>
                                              <p:pRg st="0" end="0"/>
                                            </p:txEl>
                                          </p:spTgt>
                                        </p:tgtEl>
                                      </p:cBhvr>
                                    </p:animEffect>
                                    <p:anim calcmode="lin" valueType="num">
                                      <p:cBhvr>
                                        <p:cTn id="17"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8"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1000"/>
                                        <p:tgtEl>
                                          <p:spTgt spid="5">
                                            <p:txEl>
                                              <p:pRg st="1" end="1"/>
                                            </p:txEl>
                                          </p:spTgt>
                                        </p:tgtEl>
                                      </p:cBhvr>
                                    </p:animEffect>
                                    <p:anim calcmode="lin" valueType="num">
                                      <p:cBhvr>
                                        <p:cTn id="2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1" end="1"/>
                                            </p:txEl>
                                          </p:spTgt>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Effect transition="in" filter="fade">
                                      <p:cBhvr>
                                        <p:cTn id="26" dur="1000"/>
                                        <p:tgtEl>
                                          <p:spTgt spid="5">
                                            <p:txEl>
                                              <p:pRg st="2" end="2"/>
                                            </p:txEl>
                                          </p:spTgt>
                                        </p:tgtEl>
                                      </p:cBhvr>
                                    </p:animEffect>
                                    <p:anim calcmode="lin" valueType="num">
                                      <p:cBhvr>
                                        <p:cTn id="27"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5">
                                            <p:txEl>
                                              <p:pRg st="2" end="2"/>
                                            </p:tx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Effect transition="in" filter="fade">
                                      <p:cBhvr>
                                        <p:cTn id="31" dur="1000"/>
                                        <p:tgtEl>
                                          <p:spTgt spid="5">
                                            <p:txEl>
                                              <p:pRg st="3" end="3"/>
                                            </p:txEl>
                                          </p:spTgt>
                                        </p:tgtEl>
                                      </p:cBhvr>
                                    </p:animEffect>
                                    <p:anim calcmode="lin" valueType="num">
                                      <p:cBhvr>
                                        <p:cTn id="32"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5">
                                            <p:txEl>
                                              <p:pRg st="3" end="3"/>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5">
                                            <p:txEl>
                                              <p:pRg st="4" end="4"/>
                                            </p:txEl>
                                          </p:spTgt>
                                        </p:tgtEl>
                                        <p:attrNameLst>
                                          <p:attrName>style.visibility</p:attrName>
                                        </p:attrNameLst>
                                      </p:cBhvr>
                                      <p:to>
                                        <p:strVal val="visible"/>
                                      </p:to>
                                    </p:set>
                                    <p:animEffect transition="in" filter="fade">
                                      <p:cBhvr>
                                        <p:cTn id="36" dur="1000"/>
                                        <p:tgtEl>
                                          <p:spTgt spid="5">
                                            <p:txEl>
                                              <p:pRg st="4" end="4"/>
                                            </p:txEl>
                                          </p:spTgt>
                                        </p:tgtEl>
                                      </p:cBhvr>
                                    </p:animEffect>
                                    <p:anim calcmode="lin" valueType="num">
                                      <p:cBhvr>
                                        <p:cTn id="37"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8" dur="1000" fill="hold"/>
                                        <p:tgtEl>
                                          <p:spTgt spid="5">
                                            <p:txEl>
                                              <p:pRg st="4" end="4"/>
                                            </p:tx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
                                            <p:txEl>
                                              <p:pRg st="5" end="5"/>
                                            </p:txEl>
                                          </p:spTgt>
                                        </p:tgtEl>
                                        <p:attrNameLst>
                                          <p:attrName>style.visibility</p:attrName>
                                        </p:attrNameLst>
                                      </p:cBhvr>
                                      <p:to>
                                        <p:strVal val="visible"/>
                                      </p:to>
                                    </p:set>
                                    <p:animEffect transition="in" filter="fade">
                                      <p:cBhvr>
                                        <p:cTn id="41" dur="1000"/>
                                        <p:tgtEl>
                                          <p:spTgt spid="5">
                                            <p:txEl>
                                              <p:pRg st="5" end="5"/>
                                            </p:txEl>
                                          </p:spTgt>
                                        </p:tgtEl>
                                      </p:cBhvr>
                                    </p:animEffect>
                                    <p:anim calcmode="lin" valueType="num">
                                      <p:cBhvr>
                                        <p:cTn id="42"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5">
                                            <p:txEl>
                                              <p:pRg st="5" end="5"/>
                                            </p:txEl>
                                          </p:spTgt>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5">
                                            <p:txEl>
                                              <p:pRg st="6" end="6"/>
                                            </p:txEl>
                                          </p:spTgt>
                                        </p:tgtEl>
                                        <p:attrNameLst>
                                          <p:attrName>style.visibility</p:attrName>
                                        </p:attrNameLst>
                                      </p:cBhvr>
                                      <p:to>
                                        <p:strVal val="visible"/>
                                      </p:to>
                                    </p:set>
                                    <p:animEffect transition="in" filter="fade">
                                      <p:cBhvr>
                                        <p:cTn id="46" dur="1000"/>
                                        <p:tgtEl>
                                          <p:spTgt spid="5">
                                            <p:txEl>
                                              <p:pRg st="6" end="6"/>
                                            </p:txEl>
                                          </p:spTgt>
                                        </p:tgtEl>
                                      </p:cBhvr>
                                    </p:animEffect>
                                    <p:anim calcmode="lin" valueType="num">
                                      <p:cBhvr>
                                        <p:cTn id="47"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48" dur="1000" fill="hold"/>
                                        <p:tgtEl>
                                          <p:spTgt spid="5">
                                            <p:txEl>
                                              <p:pRg st="6" end="6"/>
                                            </p:txEl>
                                          </p:spTgt>
                                        </p:tgtEl>
                                        <p:attrNameLst>
                                          <p:attrName>ppt_y</p:attrName>
                                        </p:attrNameLst>
                                      </p:cBhvr>
                                      <p:tavLst>
                                        <p:tav tm="0">
                                          <p:val>
                                            <p:strVal val="#ppt_y+.1"/>
                                          </p:val>
                                        </p:tav>
                                        <p:tav tm="100000">
                                          <p:val>
                                            <p:strVal val="#ppt_y"/>
                                          </p:val>
                                        </p:tav>
                                      </p:tavLst>
                                    </p:anim>
                                  </p:childTnLst>
                                </p:cTn>
                              </p:par>
                              <p:par>
                                <p:cTn id="49" presetID="10" presetClass="entr" presetSubtype="0" fill="hold" nodeType="with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TotalTime>
  <Words>1578</Words>
  <Application>Microsoft Office PowerPoint</Application>
  <PresentationFormat>Widescreen</PresentationFormat>
  <Paragraphs>132</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Arial Black</vt:lpstr>
      <vt:lpstr>Calibri</vt:lpstr>
      <vt:lpstr>Calibri Light</vt:lpstr>
      <vt:lpstr>Google Sans</vt:lpstr>
      <vt:lpstr>Office Theme</vt:lpstr>
      <vt:lpstr>Algorithms, Flowchart and Mind Maps</vt:lpstr>
      <vt:lpstr>Topics to be Covered</vt:lpstr>
      <vt:lpstr>Algorithm</vt:lpstr>
      <vt:lpstr>Algorithm</vt:lpstr>
      <vt:lpstr>Algorithm</vt:lpstr>
      <vt:lpstr>Algorithm</vt:lpstr>
      <vt:lpstr>Flowchart</vt:lpstr>
      <vt:lpstr>Flowchart</vt:lpstr>
      <vt:lpstr>Flowchart</vt:lpstr>
      <vt:lpstr>Flowchart</vt:lpstr>
      <vt:lpstr>Brainstorming</vt:lpstr>
      <vt:lpstr>Brainstorming</vt:lpstr>
      <vt:lpstr>Mind Maps</vt:lpstr>
      <vt:lpstr>Computer Languages</vt:lpstr>
      <vt:lpstr>Computer Languages</vt:lpstr>
      <vt:lpstr>Computer Languages</vt:lpstr>
      <vt:lpstr>Computer Languages</vt:lpstr>
      <vt:lpstr>Language Translator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biku</dc:creator>
  <cp:lastModifiedBy>biku</cp:lastModifiedBy>
  <cp:revision>51</cp:revision>
  <dcterms:created xsi:type="dcterms:W3CDTF">2025-10-07T17:19:33Z</dcterms:created>
  <dcterms:modified xsi:type="dcterms:W3CDTF">2025-10-07T19:18:55Z</dcterms:modified>
</cp:coreProperties>
</file>